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00_0.xml" ContentType="application/vnd.ms-powerpoint.comments+xml"/>
  <Override PartName="/ppt/comments/modernComment_101_0.xml" ContentType="application/vnd.ms-powerpoint.comments+xml"/>
  <Override PartName="/ppt/notesSlides/notesSlide1.xml" ContentType="application/vnd.openxmlformats-officedocument.presentationml.notesSlide+xml"/>
  <Override PartName="/ppt/comments/modernComment_10E_617526CD.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7" r:id="rId3"/>
    <p:sldId id="258" r:id="rId4"/>
    <p:sldId id="281" r:id="rId5"/>
    <p:sldId id="260" r:id="rId6"/>
    <p:sldId id="261" r:id="rId7"/>
    <p:sldId id="266" r:id="rId8"/>
    <p:sldId id="280" r:id="rId9"/>
    <p:sldId id="267" r:id="rId10"/>
    <p:sldId id="268" r:id="rId11"/>
    <p:sldId id="269" r:id="rId12"/>
    <p:sldId id="270" r:id="rId13"/>
    <p:sldId id="271" r:id="rId14"/>
    <p:sldId id="272" r:id="rId15"/>
    <p:sldId id="273" r:id="rId16"/>
    <p:sldId id="274" r:id="rId17"/>
    <p:sldId id="275" r:id="rId18"/>
    <p:sldId id="276" r:id="rId19"/>
    <p:sldId id="279" r:id="rId20"/>
    <p:sldId id="289" r:id="rId21"/>
    <p:sldId id="290" r:id="rId22"/>
    <p:sldId id="277" r:id="rId23"/>
    <p:sldId id="292" r:id="rId24"/>
    <p:sldId id="291" r:id="rId25"/>
    <p:sldId id="293" r:id="rId26"/>
    <p:sldId id="294" r:id="rId27"/>
    <p:sldId id="295" r:id="rId28"/>
    <p:sldId id="296" r:id="rId29"/>
    <p:sldId id="297" r:id="rId30"/>
    <p:sldId id="299" r:id="rId31"/>
    <p:sldId id="300" r:id="rId32"/>
    <p:sldId id="301" r:id="rId33"/>
    <p:sldId id="302" r:id="rId34"/>
    <p:sldId id="306" r:id="rId35"/>
    <p:sldId id="304" r:id="rId36"/>
    <p:sldId id="303" r:id="rId37"/>
    <p:sldId id="308" r:id="rId38"/>
    <p:sldId id="259" r:id="rId39"/>
    <p:sldId id="307" r:id="rId40"/>
    <p:sldId id="305"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0E0693E-4F81-47B2-6A82-8F99058880EB}" name="Chinchilla Parsons" initials="CP" userId="Chinchilla Parsons"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74A0C5-FDB8-4E96-80EC-07CC1BC22980}" v="517" dt="2025-05-28T05:20:30.972"/>
    <p1510:client id="{2C3DF697-8F84-E91B-EC64-7711A029FE75}" v="10" dt="2025-05-28T05:59:40.735"/>
    <p1510:client id="{67CE348A-F110-9A87-A4BD-02F273247722}" v="1368" dt="2025-05-28T05:25:53.201"/>
    <p1510:client id="{D182D320-ECFC-A4FE-2E32-74963BC35587}" v="7034" dt="2025-05-27T08:51:51.4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A0AD7012-7C51-4D3E-9748-F4CEE7891E23}" authorId="{40E0693E-4F81-47B2-6A82-8F99058880EB}" created="2025-05-28T03:18:32.842">
    <ac:deMkLst xmlns:ac="http://schemas.microsoft.com/office/drawing/2013/main/command">
      <pc:docMk xmlns:pc="http://schemas.microsoft.com/office/powerpoint/2013/main/command"/>
      <pc:sldMk xmlns:pc="http://schemas.microsoft.com/office/powerpoint/2013/main/command" cId="0" sldId="256"/>
      <ac:spMk id="2" creationId="{00000000-0000-0000-0000-000000000000}"/>
    </ac:deMkLst>
    <p188:txBody>
      <a:bodyPr/>
      <a:lstStyle/>
      <a:p>
        <a:r>
          <a:rPr lang="en-US"/>
          <a:t>This is the old style slide format, have you tried the “wide screen” format slide size?  I think it will help your presentation a lot</a:t>
        </a:r>
      </a:p>
    </p188:txBody>
  </p188:cm>
</p188:cmLst>
</file>

<file path=ppt/comments/modernComment_101_0.xml><?xml version="1.0" encoding="utf-8"?>
<p188:cmLst xmlns:a="http://schemas.openxmlformats.org/drawingml/2006/main" xmlns:r="http://schemas.openxmlformats.org/officeDocument/2006/relationships" xmlns:p188="http://schemas.microsoft.com/office/powerpoint/2018/8/main">
  <p188:cm id="{C23153B1-A508-4791-A4A1-0C4A4D43464D}" authorId="{40E0693E-4F81-47B2-6A82-8F99058880EB}" created="2025-05-28T05:06:46.119">
    <pc:sldMkLst xmlns:pc="http://schemas.microsoft.com/office/powerpoint/2013/main/command">
      <pc:docMk/>
      <pc:sldMk cId="0" sldId="257"/>
    </pc:sldMkLst>
    <p188:txBody>
      <a:bodyPr/>
      <a:lstStyle/>
      <a:p>
        <a:r>
          <a:rPr lang="en-US"/>
          <a:t>i’m advising against this slide template where half of the slide is basically wasted, unless you put a meaningful  diagram
in this particular slide there is too much text and too small</a:t>
        </a:r>
      </a:p>
    </p188:txBody>
  </p188:cm>
</p188:cmLst>
</file>

<file path=ppt/comments/modernComment_10E_617526CD.xml><?xml version="1.0" encoding="utf-8"?>
<p188:cmLst xmlns:a="http://schemas.openxmlformats.org/drawingml/2006/main" xmlns:r="http://schemas.openxmlformats.org/officeDocument/2006/relationships" xmlns:p188="http://schemas.microsoft.com/office/powerpoint/2018/8/main">
  <p188:cm id="{613587E4-49F0-466C-A2C3-1F6DF53333A1}" authorId="{40E0693E-4F81-47B2-6A82-8F99058880EB}" created="2025-05-28T03:17:25.619">
    <ac:deMkLst xmlns:ac="http://schemas.microsoft.com/office/drawing/2013/main/command">
      <pc:docMk xmlns:pc="http://schemas.microsoft.com/office/powerpoint/2013/main/command"/>
      <pc:sldMk xmlns:pc="http://schemas.microsoft.com/office/powerpoint/2013/main/command" cId="1635067597" sldId="270"/>
      <ac:spMk id="3" creationId="{6A156AF9-07C1-FBC1-179D-8B49737512E7}"/>
    </ac:deMkLst>
    <p188:pos x="174141" y="321974"/>
    <p188:txBody>
      <a:bodyPr/>
      <a:lstStyle/>
      <a:p>
        <a:r>
          <a:rPr lang="en-US"/>
          <a:t>Way too much text and diagrams are too small, split into two slides instead</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FC7EFA-E6D4-44BD-BB56-2D16CE547A7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D5981C1-E808-4854-B417-4D24AD5433CE}">
      <dgm:prSet/>
      <dgm:spPr/>
      <dgm:t>
        <a:bodyPr/>
        <a:lstStyle/>
        <a:p>
          <a:pPr>
            <a:lnSpc>
              <a:spcPct val="100000"/>
            </a:lnSpc>
          </a:pPr>
          <a:r>
            <a:rPr lang="en-US"/>
            <a:t>Shared memory-mapped files: When multiple threads handle different user requests, redundant file reads are avoided because the mmap</a:t>
          </a:r>
        </a:p>
      </dgm:t>
    </dgm:pt>
    <dgm:pt modelId="{3ACB5B94-4380-4D84-AD0E-B48B8CB27CB3}" type="parTrans" cxnId="{15300F96-C91C-4624-A151-E979784B910F}">
      <dgm:prSet/>
      <dgm:spPr/>
      <dgm:t>
        <a:bodyPr/>
        <a:lstStyle/>
        <a:p>
          <a:endParaRPr lang="en-US"/>
        </a:p>
      </dgm:t>
    </dgm:pt>
    <dgm:pt modelId="{A73AE8D9-D8CA-426A-8384-622EDA7321B0}" type="sibTrans" cxnId="{15300F96-C91C-4624-A151-E979784B910F}">
      <dgm:prSet/>
      <dgm:spPr/>
      <dgm:t>
        <a:bodyPr/>
        <a:lstStyle/>
        <a:p>
          <a:pPr>
            <a:lnSpc>
              <a:spcPct val="100000"/>
            </a:lnSpc>
          </a:pPr>
          <a:endParaRPr lang="en-US"/>
        </a:p>
      </dgm:t>
    </dgm:pt>
    <dgm:pt modelId="{E3DD05A8-FF42-40E2-9452-2968BB842414}">
      <dgm:prSet/>
      <dgm:spPr/>
      <dgm:t>
        <a:bodyPr/>
        <a:lstStyle/>
        <a:p>
          <a:pPr>
            <a:lnSpc>
              <a:spcPct val="100000"/>
            </a:lnSpc>
          </a:pPr>
          <a:r>
            <a:rPr lang="en-US"/>
            <a:t>Zero-copy access: Data is accessed directly from memory without duplication.</a:t>
          </a:r>
        </a:p>
      </dgm:t>
    </dgm:pt>
    <dgm:pt modelId="{6C8D99EB-F5C4-4853-A0C7-8DFB08DE784F}" type="parTrans" cxnId="{061CF2FE-179A-445B-968F-DA6E61ACDF74}">
      <dgm:prSet/>
      <dgm:spPr/>
      <dgm:t>
        <a:bodyPr/>
        <a:lstStyle/>
        <a:p>
          <a:endParaRPr lang="en-US"/>
        </a:p>
      </dgm:t>
    </dgm:pt>
    <dgm:pt modelId="{68BCF38D-D92E-456B-B041-093CFF69633F}" type="sibTrans" cxnId="{061CF2FE-179A-445B-968F-DA6E61ACDF74}">
      <dgm:prSet/>
      <dgm:spPr/>
      <dgm:t>
        <a:bodyPr/>
        <a:lstStyle/>
        <a:p>
          <a:pPr>
            <a:lnSpc>
              <a:spcPct val="100000"/>
            </a:lnSpc>
          </a:pPr>
          <a:endParaRPr lang="en-US"/>
        </a:p>
      </dgm:t>
    </dgm:pt>
    <dgm:pt modelId="{6BED57E6-B6CD-434C-9B8A-AA86F3960618}">
      <dgm:prSet/>
      <dgm:spPr/>
      <dgm:t>
        <a:bodyPr/>
        <a:lstStyle/>
        <a:p>
          <a:pPr>
            <a:lnSpc>
              <a:spcPct val="100000"/>
            </a:lnSpc>
          </a:pPr>
          <a:r>
            <a:rPr lang="en-US"/>
            <a:t>Additionally, the operating system can page the data out to swap memory and page it back in when needed, optimizing for repeated periodic reads.</a:t>
          </a:r>
        </a:p>
      </dgm:t>
    </dgm:pt>
    <dgm:pt modelId="{C0287E2A-7C97-4867-B80D-174DD147716E}" type="parTrans" cxnId="{3D371556-F881-4EE4-9991-530FD7637B83}">
      <dgm:prSet/>
      <dgm:spPr/>
      <dgm:t>
        <a:bodyPr/>
        <a:lstStyle/>
        <a:p>
          <a:endParaRPr lang="en-US"/>
        </a:p>
      </dgm:t>
    </dgm:pt>
    <dgm:pt modelId="{E8AE55C6-2764-424D-A4B1-B13711FEFFC7}" type="sibTrans" cxnId="{3D371556-F881-4EE4-9991-530FD7637B83}">
      <dgm:prSet/>
      <dgm:spPr/>
      <dgm:t>
        <a:bodyPr/>
        <a:lstStyle/>
        <a:p>
          <a:pPr>
            <a:lnSpc>
              <a:spcPct val="100000"/>
            </a:lnSpc>
          </a:pPr>
          <a:endParaRPr lang="en-US"/>
        </a:p>
      </dgm:t>
    </dgm:pt>
    <dgm:pt modelId="{921F48FA-FA97-4F67-9804-D7C74764CBE2}">
      <dgm:prSet/>
      <dgm:spPr/>
      <dgm:t>
        <a:bodyPr/>
        <a:lstStyle/>
        <a:p>
          <a:pPr>
            <a:lnSpc>
              <a:spcPct val="100000"/>
            </a:lnSpc>
          </a:pPr>
          <a:r>
            <a:rPr lang="en-US"/>
            <a:t>Unified memory architecture: Seamless access between CPU, GPU and NPU, eliminating the need for data transfers during vector similarity computations.</a:t>
          </a:r>
        </a:p>
      </dgm:t>
    </dgm:pt>
    <dgm:pt modelId="{14846E53-FF00-467B-B33E-F1C3FCAD5A29}" type="parTrans" cxnId="{686E27FC-8A65-478F-B3B0-0E449BC6F907}">
      <dgm:prSet/>
      <dgm:spPr/>
      <dgm:t>
        <a:bodyPr/>
        <a:lstStyle/>
        <a:p>
          <a:endParaRPr lang="en-US"/>
        </a:p>
      </dgm:t>
    </dgm:pt>
    <dgm:pt modelId="{7A718F73-149E-4E5A-AD47-689EB9555EBE}" type="sibTrans" cxnId="{686E27FC-8A65-478F-B3B0-0E449BC6F907}">
      <dgm:prSet/>
      <dgm:spPr/>
      <dgm:t>
        <a:bodyPr/>
        <a:lstStyle/>
        <a:p>
          <a:endParaRPr lang="en-US"/>
        </a:p>
      </dgm:t>
    </dgm:pt>
    <dgm:pt modelId="{428F1ECF-6441-4DE5-81F6-3205569C50C5}" type="pres">
      <dgm:prSet presAssocID="{40FC7EFA-E6D4-44BD-BB56-2D16CE547A70}" presName="root" presStyleCnt="0">
        <dgm:presLayoutVars>
          <dgm:dir/>
          <dgm:resizeHandles val="exact"/>
        </dgm:presLayoutVars>
      </dgm:prSet>
      <dgm:spPr/>
    </dgm:pt>
    <dgm:pt modelId="{B986A6DF-05CB-4AE7-8264-A2F859264E50}" type="pres">
      <dgm:prSet presAssocID="{40FC7EFA-E6D4-44BD-BB56-2D16CE547A70}" presName="container" presStyleCnt="0">
        <dgm:presLayoutVars>
          <dgm:dir/>
          <dgm:resizeHandles val="exact"/>
        </dgm:presLayoutVars>
      </dgm:prSet>
      <dgm:spPr/>
    </dgm:pt>
    <dgm:pt modelId="{7C04021A-8361-43CE-8F70-48259ABBB3E4}" type="pres">
      <dgm:prSet presAssocID="{BD5981C1-E808-4854-B417-4D24AD5433CE}" presName="compNode" presStyleCnt="0"/>
      <dgm:spPr/>
    </dgm:pt>
    <dgm:pt modelId="{CB3A4347-AA0C-442B-8810-0E6A7C658AD5}" type="pres">
      <dgm:prSet presAssocID="{BD5981C1-E808-4854-B417-4D24AD5433CE}" presName="iconBgRect" presStyleLbl="bgShp" presStyleIdx="0" presStyleCnt="4"/>
      <dgm:spPr/>
    </dgm:pt>
    <dgm:pt modelId="{3E7FEFBB-0E9C-4D05-8A03-B8E58E07FF48}" type="pres">
      <dgm:prSet presAssocID="{BD5981C1-E808-4854-B417-4D24AD5433C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k"/>
        </a:ext>
      </dgm:extLst>
    </dgm:pt>
    <dgm:pt modelId="{0F3DFDDC-AE68-4D8F-B7E1-8D8A60EE6B50}" type="pres">
      <dgm:prSet presAssocID="{BD5981C1-E808-4854-B417-4D24AD5433CE}" presName="spaceRect" presStyleCnt="0"/>
      <dgm:spPr/>
    </dgm:pt>
    <dgm:pt modelId="{A47E49AB-D6C9-4E90-9B29-A5FEDFCAED3B}" type="pres">
      <dgm:prSet presAssocID="{BD5981C1-E808-4854-B417-4D24AD5433CE}" presName="textRect" presStyleLbl="revTx" presStyleIdx="0" presStyleCnt="4">
        <dgm:presLayoutVars>
          <dgm:chMax val="1"/>
          <dgm:chPref val="1"/>
        </dgm:presLayoutVars>
      </dgm:prSet>
      <dgm:spPr/>
    </dgm:pt>
    <dgm:pt modelId="{5C2D34E3-EBAF-4682-9A20-86FC115B1E3F}" type="pres">
      <dgm:prSet presAssocID="{A73AE8D9-D8CA-426A-8384-622EDA7321B0}" presName="sibTrans" presStyleLbl="sibTrans2D1" presStyleIdx="0" presStyleCnt="0"/>
      <dgm:spPr/>
    </dgm:pt>
    <dgm:pt modelId="{E7B359AA-96DB-4DB4-9DE7-F67226BCA8D3}" type="pres">
      <dgm:prSet presAssocID="{E3DD05A8-FF42-40E2-9452-2968BB842414}" presName="compNode" presStyleCnt="0"/>
      <dgm:spPr/>
    </dgm:pt>
    <dgm:pt modelId="{CC51461E-4F52-4713-A8C3-EDEF61D06806}" type="pres">
      <dgm:prSet presAssocID="{E3DD05A8-FF42-40E2-9452-2968BB842414}" presName="iconBgRect" presStyleLbl="bgShp" presStyleIdx="1" presStyleCnt="4"/>
      <dgm:spPr/>
    </dgm:pt>
    <dgm:pt modelId="{30CCE843-C75B-4E4F-BF32-8CA01250EDF9}" type="pres">
      <dgm:prSet presAssocID="{E3DD05A8-FF42-40E2-9452-2968BB84241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hredder"/>
        </a:ext>
      </dgm:extLst>
    </dgm:pt>
    <dgm:pt modelId="{9F7DB5EF-EDA2-4E4C-A34D-6578E5081A3E}" type="pres">
      <dgm:prSet presAssocID="{E3DD05A8-FF42-40E2-9452-2968BB842414}" presName="spaceRect" presStyleCnt="0"/>
      <dgm:spPr/>
    </dgm:pt>
    <dgm:pt modelId="{1BCD1F97-F2DD-4595-9485-63860ED13515}" type="pres">
      <dgm:prSet presAssocID="{E3DD05A8-FF42-40E2-9452-2968BB842414}" presName="textRect" presStyleLbl="revTx" presStyleIdx="1" presStyleCnt="4">
        <dgm:presLayoutVars>
          <dgm:chMax val="1"/>
          <dgm:chPref val="1"/>
        </dgm:presLayoutVars>
      </dgm:prSet>
      <dgm:spPr/>
    </dgm:pt>
    <dgm:pt modelId="{DADA594D-002E-480F-8216-06925658067D}" type="pres">
      <dgm:prSet presAssocID="{68BCF38D-D92E-456B-B041-093CFF69633F}" presName="sibTrans" presStyleLbl="sibTrans2D1" presStyleIdx="0" presStyleCnt="0"/>
      <dgm:spPr/>
    </dgm:pt>
    <dgm:pt modelId="{C825E8D0-0FDB-4FDC-B6D8-618D94554C59}" type="pres">
      <dgm:prSet presAssocID="{6BED57E6-B6CD-434C-9B8A-AA86F3960618}" presName="compNode" presStyleCnt="0"/>
      <dgm:spPr/>
    </dgm:pt>
    <dgm:pt modelId="{8D595777-D1FA-4AC3-BECB-12D8126B6D59}" type="pres">
      <dgm:prSet presAssocID="{6BED57E6-B6CD-434C-9B8A-AA86F3960618}" presName="iconBgRect" presStyleLbl="bgShp" presStyleIdx="2" presStyleCnt="4"/>
      <dgm:spPr/>
    </dgm:pt>
    <dgm:pt modelId="{907A08FB-DB57-45C4-85B0-970AE2DAFBEA}" type="pres">
      <dgm:prSet presAssocID="{6BED57E6-B6CD-434C-9B8A-AA86F396061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36FC1620-E71D-4CFA-989E-1D0A91ED5675}" type="pres">
      <dgm:prSet presAssocID="{6BED57E6-B6CD-434C-9B8A-AA86F3960618}" presName="spaceRect" presStyleCnt="0"/>
      <dgm:spPr/>
    </dgm:pt>
    <dgm:pt modelId="{6B65094E-063F-4546-82FA-9C4CB5B19277}" type="pres">
      <dgm:prSet presAssocID="{6BED57E6-B6CD-434C-9B8A-AA86F3960618}" presName="textRect" presStyleLbl="revTx" presStyleIdx="2" presStyleCnt="4">
        <dgm:presLayoutVars>
          <dgm:chMax val="1"/>
          <dgm:chPref val="1"/>
        </dgm:presLayoutVars>
      </dgm:prSet>
      <dgm:spPr/>
    </dgm:pt>
    <dgm:pt modelId="{46052092-144D-4819-9E05-A322853228F5}" type="pres">
      <dgm:prSet presAssocID="{E8AE55C6-2764-424D-A4B1-B13711FEFFC7}" presName="sibTrans" presStyleLbl="sibTrans2D1" presStyleIdx="0" presStyleCnt="0"/>
      <dgm:spPr/>
    </dgm:pt>
    <dgm:pt modelId="{4873CF04-929B-4801-8AAC-1011658C0706}" type="pres">
      <dgm:prSet presAssocID="{921F48FA-FA97-4F67-9804-D7C74764CBE2}" presName="compNode" presStyleCnt="0"/>
      <dgm:spPr/>
    </dgm:pt>
    <dgm:pt modelId="{B2A72481-1E28-4864-8B95-83678929C703}" type="pres">
      <dgm:prSet presAssocID="{921F48FA-FA97-4F67-9804-D7C74764CBE2}" presName="iconBgRect" presStyleLbl="bgShp" presStyleIdx="3" presStyleCnt="4"/>
      <dgm:spPr/>
    </dgm:pt>
    <dgm:pt modelId="{CDCD97E5-F275-4668-8FCB-3C997BA2EE51}" type="pres">
      <dgm:prSet presAssocID="{921F48FA-FA97-4F67-9804-D7C74764CBE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9AA1220D-E930-4C1D-84A7-A510067F5B38}" type="pres">
      <dgm:prSet presAssocID="{921F48FA-FA97-4F67-9804-D7C74764CBE2}" presName="spaceRect" presStyleCnt="0"/>
      <dgm:spPr/>
    </dgm:pt>
    <dgm:pt modelId="{865B8F22-78DE-45AB-A827-45DEC43FAFD3}" type="pres">
      <dgm:prSet presAssocID="{921F48FA-FA97-4F67-9804-D7C74764CBE2}" presName="textRect" presStyleLbl="revTx" presStyleIdx="3" presStyleCnt="4">
        <dgm:presLayoutVars>
          <dgm:chMax val="1"/>
          <dgm:chPref val="1"/>
        </dgm:presLayoutVars>
      </dgm:prSet>
      <dgm:spPr/>
    </dgm:pt>
  </dgm:ptLst>
  <dgm:cxnLst>
    <dgm:cxn modelId="{E659CB0B-4FB2-4118-91FA-4B0046A51ACF}" type="presOf" srcId="{E3DD05A8-FF42-40E2-9452-2968BB842414}" destId="{1BCD1F97-F2DD-4595-9485-63860ED13515}" srcOrd="0" destOrd="0" presId="urn:microsoft.com/office/officeart/2018/2/layout/IconCircleList"/>
    <dgm:cxn modelId="{4276743C-2050-432C-AA6A-6B520FB8E3D5}" type="presOf" srcId="{E8AE55C6-2764-424D-A4B1-B13711FEFFC7}" destId="{46052092-144D-4819-9E05-A322853228F5}" srcOrd="0" destOrd="0" presId="urn:microsoft.com/office/officeart/2018/2/layout/IconCircleList"/>
    <dgm:cxn modelId="{B8766F45-017C-4E81-AA07-ADD74FDD7650}" type="presOf" srcId="{40FC7EFA-E6D4-44BD-BB56-2D16CE547A70}" destId="{428F1ECF-6441-4DE5-81F6-3205569C50C5}" srcOrd="0" destOrd="0" presId="urn:microsoft.com/office/officeart/2018/2/layout/IconCircleList"/>
    <dgm:cxn modelId="{3D371556-F881-4EE4-9991-530FD7637B83}" srcId="{40FC7EFA-E6D4-44BD-BB56-2D16CE547A70}" destId="{6BED57E6-B6CD-434C-9B8A-AA86F3960618}" srcOrd="2" destOrd="0" parTransId="{C0287E2A-7C97-4867-B80D-174DD147716E}" sibTransId="{E8AE55C6-2764-424D-A4B1-B13711FEFFC7}"/>
    <dgm:cxn modelId="{FE86FE76-B69B-45FA-B04D-E12FB25D1DB8}" type="presOf" srcId="{A73AE8D9-D8CA-426A-8384-622EDA7321B0}" destId="{5C2D34E3-EBAF-4682-9A20-86FC115B1E3F}" srcOrd="0" destOrd="0" presId="urn:microsoft.com/office/officeart/2018/2/layout/IconCircleList"/>
    <dgm:cxn modelId="{70C8D658-3F0D-487C-A181-6BB173EEA298}" type="presOf" srcId="{921F48FA-FA97-4F67-9804-D7C74764CBE2}" destId="{865B8F22-78DE-45AB-A827-45DEC43FAFD3}" srcOrd="0" destOrd="0" presId="urn:microsoft.com/office/officeart/2018/2/layout/IconCircleList"/>
    <dgm:cxn modelId="{1771C894-3045-4816-9546-1DAF09BA2107}" type="presOf" srcId="{68BCF38D-D92E-456B-B041-093CFF69633F}" destId="{DADA594D-002E-480F-8216-06925658067D}" srcOrd="0" destOrd="0" presId="urn:microsoft.com/office/officeart/2018/2/layout/IconCircleList"/>
    <dgm:cxn modelId="{15300F96-C91C-4624-A151-E979784B910F}" srcId="{40FC7EFA-E6D4-44BD-BB56-2D16CE547A70}" destId="{BD5981C1-E808-4854-B417-4D24AD5433CE}" srcOrd="0" destOrd="0" parTransId="{3ACB5B94-4380-4D84-AD0E-B48B8CB27CB3}" sibTransId="{A73AE8D9-D8CA-426A-8384-622EDA7321B0}"/>
    <dgm:cxn modelId="{D070CFBA-A809-41A4-89D5-35DE37DF254A}" type="presOf" srcId="{BD5981C1-E808-4854-B417-4D24AD5433CE}" destId="{A47E49AB-D6C9-4E90-9B29-A5FEDFCAED3B}" srcOrd="0" destOrd="0" presId="urn:microsoft.com/office/officeart/2018/2/layout/IconCircleList"/>
    <dgm:cxn modelId="{7B9F84F1-1843-4AFE-8567-A0C5B0DFD8BE}" type="presOf" srcId="{6BED57E6-B6CD-434C-9B8A-AA86F3960618}" destId="{6B65094E-063F-4546-82FA-9C4CB5B19277}" srcOrd="0" destOrd="0" presId="urn:microsoft.com/office/officeart/2018/2/layout/IconCircleList"/>
    <dgm:cxn modelId="{686E27FC-8A65-478F-B3B0-0E449BC6F907}" srcId="{40FC7EFA-E6D4-44BD-BB56-2D16CE547A70}" destId="{921F48FA-FA97-4F67-9804-D7C74764CBE2}" srcOrd="3" destOrd="0" parTransId="{14846E53-FF00-467B-B33E-F1C3FCAD5A29}" sibTransId="{7A718F73-149E-4E5A-AD47-689EB9555EBE}"/>
    <dgm:cxn modelId="{061CF2FE-179A-445B-968F-DA6E61ACDF74}" srcId="{40FC7EFA-E6D4-44BD-BB56-2D16CE547A70}" destId="{E3DD05A8-FF42-40E2-9452-2968BB842414}" srcOrd="1" destOrd="0" parTransId="{6C8D99EB-F5C4-4853-A0C7-8DFB08DE784F}" sibTransId="{68BCF38D-D92E-456B-B041-093CFF69633F}"/>
    <dgm:cxn modelId="{A76B0A65-63EA-45E4-B985-A52DEE8D48EB}" type="presParOf" srcId="{428F1ECF-6441-4DE5-81F6-3205569C50C5}" destId="{B986A6DF-05CB-4AE7-8264-A2F859264E50}" srcOrd="0" destOrd="0" presId="urn:microsoft.com/office/officeart/2018/2/layout/IconCircleList"/>
    <dgm:cxn modelId="{2B3A0185-D114-47D4-9EFA-96B6CDD03B3B}" type="presParOf" srcId="{B986A6DF-05CB-4AE7-8264-A2F859264E50}" destId="{7C04021A-8361-43CE-8F70-48259ABBB3E4}" srcOrd="0" destOrd="0" presId="urn:microsoft.com/office/officeart/2018/2/layout/IconCircleList"/>
    <dgm:cxn modelId="{A1E1A351-62C0-4651-A875-89E965FE798D}" type="presParOf" srcId="{7C04021A-8361-43CE-8F70-48259ABBB3E4}" destId="{CB3A4347-AA0C-442B-8810-0E6A7C658AD5}" srcOrd="0" destOrd="0" presId="urn:microsoft.com/office/officeart/2018/2/layout/IconCircleList"/>
    <dgm:cxn modelId="{268FFDE9-5123-4771-B8E8-8241FB638D75}" type="presParOf" srcId="{7C04021A-8361-43CE-8F70-48259ABBB3E4}" destId="{3E7FEFBB-0E9C-4D05-8A03-B8E58E07FF48}" srcOrd="1" destOrd="0" presId="urn:microsoft.com/office/officeart/2018/2/layout/IconCircleList"/>
    <dgm:cxn modelId="{7962CEB9-5DC3-47F1-9433-6420C3F7EEDE}" type="presParOf" srcId="{7C04021A-8361-43CE-8F70-48259ABBB3E4}" destId="{0F3DFDDC-AE68-4D8F-B7E1-8D8A60EE6B50}" srcOrd="2" destOrd="0" presId="urn:microsoft.com/office/officeart/2018/2/layout/IconCircleList"/>
    <dgm:cxn modelId="{9B6FE528-B937-4DCB-8CE1-23AFD56FC9C0}" type="presParOf" srcId="{7C04021A-8361-43CE-8F70-48259ABBB3E4}" destId="{A47E49AB-D6C9-4E90-9B29-A5FEDFCAED3B}" srcOrd="3" destOrd="0" presId="urn:microsoft.com/office/officeart/2018/2/layout/IconCircleList"/>
    <dgm:cxn modelId="{7C1E26B2-7791-4084-9357-7D22AE206B18}" type="presParOf" srcId="{B986A6DF-05CB-4AE7-8264-A2F859264E50}" destId="{5C2D34E3-EBAF-4682-9A20-86FC115B1E3F}" srcOrd="1" destOrd="0" presId="urn:microsoft.com/office/officeart/2018/2/layout/IconCircleList"/>
    <dgm:cxn modelId="{15710C57-7763-4D30-A957-D20C58393ED4}" type="presParOf" srcId="{B986A6DF-05CB-4AE7-8264-A2F859264E50}" destId="{E7B359AA-96DB-4DB4-9DE7-F67226BCA8D3}" srcOrd="2" destOrd="0" presId="urn:microsoft.com/office/officeart/2018/2/layout/IconCircleList"/>
    <dgm:cxn modelId="{39596A75-9216-4DEE-A336-8A82FED31940}" type="presParOf" srcId="{E7B359AA-96DB-4DB4-9DE7-F67226BCA8D3}" destId="{CC51461E-4F52-4713-A8C3-EDEF61D06806}" srcOrd="0" destOrd="0" presId="urn:microsoft.com/office/officeart/2018/2/layout/IconCircleList"/>
    <dgm:cxn modelId="{88D6E842-F7E0-44DA-A945-70BBEAB59ADA}" type="presParOf" srcId="{E7B359AA-96DB-4DB4-9DE7-F67226BCA8D3}" destId="{30CCE843-C75B-4E4F-BF32-8CA01250EDF9}" srcOrd="1" destOrd="0" presId="urn:microsoft.com/office/officeart/2018/2/layout/IconCircleList"/>
    <dgm:cxn modelId="{6B348285-2CF6-424F-81F7-FD8E3579AEAE}" type="presParOf" srcId="{E7B359AA-96DB-4DB4-9DE7-F67226BCA8D3}" destId="{9F7DB5EF-EDA2-4E4C-A34D-6578E5081A3E}" srcOrd="2" destOrd="0" presId="urn:microsoft.com/office/officeart/2018/2/layout/IconCircleList"/>
    <dgm:cxn modelId="{E40D6290-327E-4241-81A4-07A6A1FE0066}" type="presParOf" srcId="{E7B359AA-96DB-4DB4-9DE7-F67226BCA8D3}" destId="{1BCD1F97-F2DD-4595-9485-63860ED13515}" srcOrd="3" destOrd="0" presId="urn:microsoft.com/office/officeart/2018/2/layout/IconCircleList"/>
    <dgm:cxn modelId="{171A682A-6700-4354-BDC9-4861DCD9E6A4}" type="presParOf" srcId="{B986A6DF-05CB-4AE7-8264-A2F859264E50}" destId="{DADA594D-002E-480F-8216-06925658067D}" srcOrd="3" destOrd="0" presId="urn:microsoft.com/office/officeart/2018/2/layout/IconCircleList"/>
    <dgm:cxn modelId="{C754FF76-A3E0-48AE-BB6D-34FC01B78034}" type="presParOf" srcId="{B986A6DF-05CB-4AE7-8264-A2F859264E50}" destId="{C825E8D0-0FDB-4FDC-B6D8-618D94554C59}" srcOrd="4" destOrd="0" presId="urn:microsoft.com/office/officeart/2018/2/layout/IconCircleList"/>
    <dgm:cxn modelId="{7ED73306-56DB-4831-BF59-547F81A031B0}" type="presParOf" srcId="{C825E8D0-0FDB-4FDC-B6D8-618D94554C59}" destId="{8D595777-D1FA-4AC3-BECB-12D8126B6D59}" srcOrd="0" destOrd="0" presId="urn:microsoft.com/office/officeart/2018/2/layout/IconCircleList"/>
    <dgm:cxn modelId="{B944324C-375C-4F21-A2EB-9572BA2FF812}" type="presParOf" srcId="{C825E8D0-0FDB-4FDC-B6D8-618D94554C59}" destId="{907A08FB-DB57-45C4-85B0-970AE2DAFBEA}" srcOrd="1" destOrd="0" presId="urn:microsoft.com/office/officeart/2018/2/layout/IconCircleList"/>
    <dgm:cxn modelId="{AB0A10B2-21B4-4BF1-B98D-C1D6CF69CD54}" type="presParOf" srcId="{C825E8D0-0FDB-4FDC-B6D8-618D94554C59}" destId="{36FC1620-E71D-4CFA-989E-1D0A91ED5675}" srcOrd="2" destOrd="0" presId="urn:microsoft.com/office/officeart/2018/2/layout/IconCircleList"/>
    <dgm:cxn modelId="{EC30C500-4179-4DED-A7BB-216322F4A1F9}" type="presParOf" srcId="{C825E8D0-0FDB-4FDC-B6D8-618D94554C59}" destId="{6B65094E-063F-4546-82FA-9C4CB5B19277}" srcOrd="3" destOrd="0" presId="urn:microsoft.com/office/officeart/2018/2/layout/IconCircleList"/>
    <dgm:cxn modelId="{C5669B73-92DE-412C-B074-AF6F12A373CD}" type="presParOf" srcId="{B986A6DF-05CB-4AE7-8264-A2F859264E50}" destId="{46052092-144D-4819-9E05-A322853228F5}" srcOrd="5" destOrd="0" presId="urn:microsoft.com/office/officeart/2018/2/layout/IconCircleList"/>
    <dgm:cxn modelId="{4B9B7FA9-6EAE-4E66-A447-48D241726D8E}" type="presParOf" srcId="{B986A6DF-05CB-4AE7-8264-A2F859264E50}" destId="{4873CF04-929B-4801-8AAC-1011658C0706}" srcOrd="6" destOrd="0" presId="urn:microsoft.com/office/officeart/2018/2/layout/IconCircleList"/>
    <dgm:cxn modelId="{C261E8D5-4140-41B9-A461-C5F8BEF67A36}" type="presParOf" srcId="{4873CF04-929B-4801-8AAC-1011658C0706}" destId="{B2A72481-1E28-4864-8B95-83678929C703}" srcOrd="0" destOrd="0" presId="urn:microsoft.com/office/officeart/2018/2/layout/IconCircleList"/>
    <dgm:cxn modelId="{36E245FE-33D1-4809-B630-D49DC18A5336}" type="presParOf" srcId="{4873CF04-929B-4801-8AAC-1011658C0706}" destId="{CDCD97E5-F275-4668-8FCB-3C997BA2EE51}" srcOrd="1" destOrd="0" presId="urn:microsoft.com/office/officeart/2018/2/layout/IconCircleList"/>
    <dgm:cxn modelId="{9D0C3521-8E63-4714-AB48-695FC984B0C5}" type="presParOf" srcId="{4873CF04-929B-4801-8AAC-1011658C0706}" destId="{9AA1220D-E930-4C1D-84A7-A510067F5B38}" srcOrd="2" destOrd="0" presId="urn:microsoft.com/office/officeart/2018/2/layout/IconCircleList"/>
    <dgm:cxn modelId="{12847DCF-3B59-423F-AE04-BC15E29112CF}" type="presParOf" srcId="{4873CF04-929B-4801-8AAC-1011658C0706}" destId="{865B8F22-78DE-45AB-A827-45DEC43FAFD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12AC09-EEB3-4323-96EA-07AEC96225B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F8CB52C-20CC-47D0-913F-9447EAE4E3B7}">
      <dgm:prSet/>
      <dgm:spPr/>
      <dgm:t>
        <a:bodyPr/>
        <a:lstStyle/>
        <a:p>
          <a:r>
            <a:rPr lang="en-US"/>
            <a:t>The workflow of the modules of the system and the RAG pipeline can be divided into 3 logical phases.</a:t>
          </a:r>
        </a:p>
      </dgm:t>
    </dgm:pt>
    <dgm:pt modelId="{4B71AF3B-FABA-4483-966D-D7EA58AFD499}" type="parTrans" cxnId="{F79EED45-7566-4740-8FBC-E4ABBC6D4980}">
      <dgm:prSet/>
      <dgm:spPr/>
      <dgm:t>
        <a:bodyPr/>
        <a:lstStyle/>
        <a:p>
          <a:endParaRPr lang="en-US"/>
        </a:p>
      </dgm:t>
    </dgm:pt>
    <dgm:pt modelId="{9EB1EE46-B3BD-48F9-9D34-3FA98C3054ED}" type="sibTrans" cxnId="{F79EED45-7566-4740-8FBC-E4ABBC6D4980}">
      <dgm:prSet/>
      <dgm:spPr/>
      <dgm:t>
        <a:bodyPr/>
        <a:lstStyle/>
        <a:p>
          <a:endParaRPr lang="en-US"/>
        </a:p>
      </dgm:t>
    </dgm:pt>
    <dgm:pt modelId="{61A1A335-1D6B-4B11-BD43-135406D3D5E3}">
      <dgm:prSet/>
      <dgm:spPr/>
      <dgm:t>
        <a:bodyPr/>
        <a:lstStyle/>
        <a:p>
          <a:r>
            <a:rPr lang="en-US"/>
            <a:t>• System Initialization: Initializes the resources required by the system.</a:t>
          </a:r>
        </a:p>
      </dgm:t>
    </dgm:pt>
    <dgm:pt modelId="{155CBC88-7724-41A3-AA40-F0EB71C66C9C}" type="parTrans" cxnId="{CF0B2F65-5C59-4FCA-A482-DEF596165B05}">
      <dgm:prSet/>
      <dgm:spPr/>
      <dgm:t>
        <a:bodyPr/>
        <a:lstStyle/>
        <a:p>
          <a:endParaRPr lang="en-US"/>
        </a:p>
      </dgm:t>
    </dgm:pt>
    <dgm:pt modelId="{1FD671DD-63CC-470E-B70F-3AAABDC35B38}" type="sibTrans" cxnId="{CF0B2F65-5C59-4FCA-A482-DEF596165B05}">
      <dgm:prSet/>
      <dgm:spPr/>
      <dgm:t>
        <a:bodyPr/>
        <a:lstStyle/>
        <a:p>
          <a:endParaRPr lang="en-US"/>
        </a:p>
      </dgm:t>
    </dgm:pt>
    <dgm:pt modelId="{C7FFF6D4-7767-4EFE-A9E4-1410740F8ACD}">
      <dgm:prSet/>
      <dgm:spPr/>
      <dgm:t>
        <a:bodyPr/>
        <a:lstStyle/>
        <a:p>
          <a:r>
            <a:rPr lang="en-US"/>
            <a:t>• Embedding Phase: Generate embeddings for documents in the source corpus.</a:t>
          </a:r>
        </a:p>
      </dgm:t>
    </dgm:pt>
    <dgm:pt modelId="{E6B99CE6-3C03-4235-96C7-22026F8BF414}" type="parTrans" cxnId="{C42C8CD8-2600-4CCA-BBBD-C1D104BCC73A}">
      <dgm:prSet/>
      <dgm:spPr/>
      <dgm:t>
        <a:bodyPr/>
        <a:lstStyle/>
        <a:p>
          <a:endParaRPr lang="en-US"/>
        </a:p>
      </dgm:t>
    </dgm:pt>
    <dgm:pt modelId="{1E19C25E-D681-4602-891D-1758D25EA252}" type="sibTrans" cxnId="{C42C8CD8-2600-4CCA-BBBD-C1D104BCC73A}">
      <dgm:prSet/>
      <dgm:spPr/>
      <dgm:t>
        <a:bodyPr/>
        <a:lstStyle/>
        <a:p>
          <a:endParaRPr lang="en-US"/>
        </a:p>
      </dgm:t>
    </dgm:pt>
    <dgm:pt modelId="{5D25B89C-44E3-421B-AD97-1C3FFE794B59}">
      <dgm:prSet/>
      <dgm:spPr/>
      <dgm:t>
        <a:bodyPr/>
        <a:lstStyle/>
        <a:p>
          <a:r>
            <a:rPr lang="en-US"/>
            <a:t>• Retrieval and Generation Phase: Leverage embedded documents to retrieve information relevant to a query made by the user and generate a response using the LLM.</a:t>
          </a:r>
        </a:p>
      </dgm:t>
    </dgm:pt>
    <dgm:pt modelId="{EEE1C9A4-FEE7-401B-B272-4AA30B48E28C}" type="parTrans" cxnId="{822615D7-BC74-4102-A013-F2950A891787}">
      <dgm:prSet/>
      <dgm:spPr/>
      <dgm:t>
        <a:bodyPr/>
        <a:lstStyle/>
        <a:p>
          <a:endParaRPr lang="en-US"/>
        </a:p>
      </dgm:t>
    </dgm:pt>
    <dgm:pt modelId="{3FAB74AE-671C-4E86-A436-2D7FFC0F36DD}" type="sibTrans" cxnId="{822615D7-BC74-4102-A013-F2950A891787}">
      <dgm:prSet/>
      <dgm:spPr/>
      <dgm:t>
        <a:bodyPr/>
        <a:lstStyle/>
        <a:p>
          <a:endParaRPr lang="en-US"/>
        </a:p>
      </dgm:t>
    </dgm:pt>
    <dgm:pt modelId="{B6541BBB-CBC7-4F80-BE85-8DD2D891CFFC}" type="pres">
      <dgm:prSet presAssocID="{0312AC09-EEB3-4323-96EA-07AEC96225B2}" presName="root" presStyleCnt="0">
        <dgm:presLayoutVars>
          <dgm:dir/>
          <dgm:resizeHandles val="exact"/>
        </dgm:presLayoutVars>
      </dgm:prSet>
      <dgm:spPr/>
    </dgm:pt>
    <dgm:pt modelId="{F37AB7DA-2FAE-4106-A979-A7F4AE2DBB61}" type="pres">
      <dgm:prSet presAssocID="{DF8CB52C-20CC-47D0-913F-9447EAE4E3B7}" presName="compNode" presStyleCnt="0"/>
      <dgm:spPr/>
    </dgm:pt>
    <dgm:pt modelId="{5C638D5A-2D6F-4C01-9995-A206E370130D}" type="pres">
      <dgm:prSet presAssocID="{DF8CB52C-20CC-47D0-913F-9447EAE4E3B7}" presName="bgRect" presStyleLbl="bgShp" presStyleIdx="0" presStyleCnt="4"/>
      <dgm:spPr/>
    </dgm:pt>
    <dgm:pt modelId="{7033DCD7-8BEC-44FD-A46F-6384D18C8779}" type="pres">
      <dgm:prSet presAssocID="{DF8CB52C-20CC-47D0-913F-9447EAE4E3B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DEB129D1-FA36-4F98-ACDF-F75E3F2AEB0E}" type="pres">
      <dgm:prSet presAssocID="{DF8CB52C-20CC-47D0-913F-9447EAE4E3B7}" presName="spaceRect" presStyleCnt="0"/>
      <dgm:spPr/>
    </dgm:pt>
    <dgm:pt modelId="{B353F9FB-2534-45D8-BDCE-8837AC09F733}" type="pres">
      <dgm:prSet presAssocID="{DF8CB52C-20CC-47D0-913F-9447EAE4E3B7}" presName="parTx" presStyleLbl="revTx" presStyleIdx="0" presStyleCnt="4">
        <dgm:presLayoutVars>
          <dgm:chMax val="0"/>
          <dgm:chPref val="0"/>
        </dgm:presLayoutVars>
      </dgm:prSet>
      <dgm:spPr/>
    </dgm:pt>
    <dgm:pt modelId="{5BB9E1DC-FB8F-48D2-844E-3EFADF799755}" type="pres">
      <dgm:prSet presAssocID="{9EB1EE46-B3BD-48F9-9D34-3FA98C3054ED}" presName="sibTrans" presStyleCnt="0"/>
      <dgm:spPr/>
    </dgm:pt>
    <dgm:pt modelId="{8C5117DE-27E2-49AD-BFE6-FF39219DF1F2}" type="pres">
      <dgm:prSet presAssocID="{61A1A335-1D6B-4B11-BD43-135406D3D5E3}" presName="compNode" presStyleCnt="0"/>
      <dgm:spPr/>
    </dgm:pt>
    <dgm:pt modelId="{FE459A20-EBAD-494D-807D-200B11D61829}" type="pres">
      <dgm:prSet presAssocID="{61A1A335-1D6B-4B11-BD43-135406D3D5E3}" presName="bgRect" presStyleLbl="bgShp" presStyleIdx="1" presStyleCnt="4"/>
      <dgm:spPr/>
    </dgm:pt>
    <dgm:pt modelId="{15BFBF3F-425A-43BC-BADE-2BAA1209DEEB}" type="pres">
      <dgm:prSet presAssocID="{61A1A335-1D6B-4B11-BD43-135406D3D5E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F010CF05-6968-4900-B46F-02F5B235AB0D}" type="pres">
      <dgm:prSet presAssocID="{61A1A335-1D6B-4B11-BD43-135406D3D5E3}" presName="spaceRect" presStyleCnt="0"/>
      <dgm:spPr/>
    </dgm:pt>
    <dgm:pt modelId="{E7FBC4D2-8B1F-4292-8EE8-D4160F820DB8}" type="pres">
      <dgm:prSet presAssocID="{61A1A335-1D6B-4B11-BD43-135406D3D5E3}" presName="parTx" presStyleLbl="revTx" presStyleIdx="1" presStyleCnt="4">
        <dgm:presLayoutVars>
          <dgm:chMax val="0"/>
          <dgm:chPref val="0"/>
        </dgm:presLayoutVars>
      </dgm:prSet>
      <dgm:spPr/>
    </dgm:pt>
    <dgm:pt modelId="{AF9DF180-DD67-4B50-BFDF-837A06128D84}" type="pres">
      <dgm:prSet presAssocID="{1FD671DD-63CC-470E-B70F-3AAABDC35B38}" presName="sibTrans" presStyleCnt="0"/>
      <dgm:spPr/>
    </dgm:pt>
    <dgm:pt modelId="{7F71C002-B24E-4612-AE7A-C61C8CC1FD8C}" type="pres">
      <dgm:prSet presAssocID="{C7FFF6D4-7767-4EFE-A9E4-1410740F8ACD}" presName="compNode" presStyleCnt="0"/>
      <dgm:spPr/>
    </dgm:pt>
    <dgm:pt modelId="{69A127F6-4C24-4580-A4BC-3F9BB6903F8A}" type="pres">
      <dgm:prSet presAssocID="{C7FFF6D4-7767-4EFE-A9E4-1410740F8ACD}" presName="bgRect" presStyleLbl="bgShp" presStyleIdx="2" presStyleCnt="4"/>
      <dgm:spPr/>
    </dgm:pt>
    <dgm:pt modelId="{33409D98-E539-4CC0-9BB7-51E784DA7E8E}" type="pres">
      <dgm:prSet presAssocID="{C7FFF6D4-7767-4EFE-A9E4-1410740F8AC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4860C2B4-0D74-485A-B5F1-22A38FDAFFDE}" type="pres">
      <dgm:prSet presAssocID="{C7FFF6D4-7767-4EFE-A9E4-1410740F8ACD}" presName="spaceRect" presStyleCnt="0"/>
      <dgm:spPr/>
    </dgm:pt>
    <dgm:pt modelId="{C85DE8FC-E2A9-4914-96AD-3DFEAE5AD511}" type="pres">
      <dgm:prSet presAssocID="{C7FFF6D4-7767-4EFE-A9E4-1410740F8ACD}" presName="parTx" presStyleLbl="revTx" presStyleIdx="2" presStyleCnt="4">
        <dgm:presLayoutVars>
          <dgm:chMax val="0"/>
          <dgm:chPref val="0"/>
        </dgm:presLayoutVars>
      </dgm:prSet>
      <dgm:spPr/>
    </dgm:pt>
    <dgm:pt modelId="{552301FE-BB7F-416D-85BC-A932F80A1A6D}" type="pres">
      <dgm:prSet presAssocID="{1E19C25E-D681-4602-891D-1758D25EA252}" presName="sibTrans" presStyleCnt="0"/>
      <dgm:spPr/>
    </dgm:pt>
    <dgm:pt modelId="{29F37E98-4E5B-4AE1-896C-3A240C9618DA}" type="pres">
      <dgm:prSet presAssocID="{5D25B89C-44E3-421B-AD97-1C3FFE794B59}" presName="compNode" presStyleCnt="0"/>
      <dgm:spPr/>
    </dgm:pt>
    <dgm:pt modelId="{99E42F06-9866-413D-BAF8-C62B4AC66991}" type="pres">
      <dgm:prSet presAssocID="{5D25B89C-44E3-421B-AD97-1C3FFE794B59}" presName="bgRect" presStyleLbl="bgShp" presStyleIdx="3" presStyleCnt="4"/>
      <dgm:spPr/>
    </dgm:pt>
    <dgm:pt modelId="{DC31F24B-AB12-4C3B-90D7-D81E2BBBA32B}" type="pres">
      <dgm:prSet presAssocID="{5D25B89C-44E3-421B-AD97-1C3FFE794B5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E2DB34E6-208A-4E24-9CA9-670176E3DF1A}" type="pres">
      <dgm:prSet presAssocID="{5D25B89C-44E3-421B-AD97-1C3FFE794B59}" presName="spaceRect" presStyleCnt="0"/>
      <dgm:spPr/>
    </dgm:pt>
    <dgm:pt modelId="{2D54EDEC-D5CA-4E64-8F91-ABBBEB971992}" type="pres">
      <dgm:prSet presAssocID="{5D25B89C-44E3-421B-AD97-1C3FFE794B59}" presName="parTx" presStyleLbl="revTx" presStyleIdx="3" presStyleCnt="4">
        <dgm:presLayoutVars>
          <dgm:chMax val="0"/>
          <dgm:chPref val="0"/>
        </dgm:presLayoutVars>
      </dgm:prSet>
      <dgm:spPr/>
    </dgm:pt>
  </dgm:ptLst>
  <dgm:cxnLst>
    <dgm:cxn modelId="{7822AE33-8ED9-442F-871B-10A7328EE338}" type="presOf" srcId="{C7FFF6D4-7767-4EFE-A9E4-1410740F8ACD}" destId="{C85DE8FC-E2A9-4914-96AD-3DFEAE5AD511}" srcOrd="0" destOrd="0" presId="urn:microsoft.com/office/officeart/2018/2/layout/IconVerticalSolidList"/>
    <dgm:cxn modelId="{AE7FE764-ABCA-468E-842B-F6B286AB2454}" type="presOf" srcId="{0312AC09-EEB3-4323-96EA-07AEC96225B2}" destId="{B6541BBB-CBC7-4F80-BE85-8DD2D891CFFC}" srcOrd="0" destOrd="0" presId="urn:microsoft.com/office/officeart/2018/2/layout/IconVerticalSolidList"/>
    <dgm:cxn modelId="{CF0B2F65-5C59-4FCA-A482-DEF596165B05}" srcId="{0312AC09-EEB3-4323-96EA-07AEC96225B2}" destId="{61A1A335-1D6B-4B11-BD43-135406D3D5E3}" srcOrd="1" destOrd="0" parTransId="{155CBC88-7724-41A3-AA40-F0EB71C66C9C}" sibTransId="{1FD671DD-63CC-470E-B70F-3AAABDC35B38}"/>
    <dgm:cxn modelId="{F79EED45-7566-4740-8FBC-E4ABBC6D4980}" srcId="{0312AC09-EEB3-4323-96EA-07AEC96225B2}" destId="{DF8CB52C-20CC-47D0-913F-9447EAE4E3B7}" srcOrd="0" destOrd="0" parTransId="{4B71AF3B-FABA-4483-966D-D7EA58AFD499}" sibTransId="{9EB1EE46-B3BD-48F9-9D34-3FA98C3054ED}"/>
    <dgm:cxn modelId="{D8648868-BB2D-49C6-8FE1-8C2D7CD293D9}" type="presOf" srcId="{5D25B89C-44E3-421B-AD97-1C3FFE794B59}" destId="{2D54EDEC-D5CA-4E64-8F91-ABBBEB971992}" srcOrd="0" destOrd="0" presId="urn:microsoft.com/office/officeart/2018/2/layout/IconVerticalSolidList"/>
    <dgm:cxn modelId="{E6CB7F51-9814-4980-9679-6219918B5DC5}" type="presOf" srcId="{61A1A335-1D6B-4B11-BD43-135406D3D5E3}" destId="{E7FBC4D2-8B1F-4292-8EE8-D4160F820DB8}" srcOrd="0" destOrd="0" presId="urn:microsoft.com/office/officeart/2018/2/layout/IconVerticalSolidList"/>
    <dgm:cxn modelId="{8A5CDF74-DFEF-4B7E-AC9A-4875050AA380}" type="presOf" srcId="{DF8CB52C-20CC-47D0-913F-9447EAE4E3B7}" destId="{B353F9FB-2534-45D8-BDCE-8837AC09F733}" srcOrd="0" destOrd="0" presId="urn:microsoft.com/office/officeart/2018/2/layout/IconVerticalSolidList"/>
    <dgm:cxn modelId="{822615D7-BC74-4102-A013-F2950A891787}" srcId="{0312AC09-EEB3-4323-96EA-07AEC96225B2}" destId="{5D25B89C-44E3-421B-AD97-1C3FFE794B59}" srcOrd="3" destOrd="0" parTransId="{EEE1C9A4-FEE7-401B-B272-4AA30B48E28C}" sibTransId="{3FAB74AE-671C-4E86-A436-2D7FFC0F36DD}"/>
    <dgm:cxn modelId="{C42C8CD8-2600-4CCA-BBBD-C1D104BCC73A}" srcId="{0312AC09-EEB3-4323-96EA-07AEC96225B2}" destId="{C7FFF6D4-7767-4EFE-A9E4-1410740F8ACD}" srcOrd="2" destOrd="0" parTransId="{E6B99CE6-3C03-4235-96C7-22026F8BF414}" sibTransId="{1E19C25E-D681-4602-891D-1758D25EA252}"/>
    <dgm:cxn modelId="{CA1A8B7B-9057-4575-A7A8-8EA696F3D7AF}" type="presParOf" srcId="{B6541BBB-CBC7-4F80-BE85-8DD2D891CFFC}" destId="{F37AB7DA-2FAE-4106-A979-A7F4AE2DBB61}" srcOrd="0" destOrd="0" presId="urn:microsoft.com/office/officeart/2018/2/layout/IconVerticalSolidList"/>
    <dgm:cxn modelId="{2703F812-5290-449E-9052-F8BE985D7A0C}" type="presParOf" srcId="{F37AB7DA-2FAE-4106-A979-A7F4AE2DBB61}" destId="{5C638D5A-2D6F-4C01-9995-A206E370130D}" srcOrd="0" destOrd="0" presId="urn:microsoft.com/office/officeart/2018/2/layout/IconVerticalSolidList"/>
    <dgm:cxn modelId="{B9D10660-D9FB-49C8-9393-7C8502DB0BBA}" type="presParOf" srcId="{F37AB7DA-2FAE-4106-A979-A7F4AE2DBB61}" destId="{7033DCD7-8BEC-44FD-A46F-6384D18C8779}" srcOrd="1" destOrd="0" presId="urn:microsoft.com/office/officeart/2018/2/layout/IconVerticalSolidList"/>
    <dgm:cxn modelId="{6BE4BDE0-6B84-44DF-8CBC-8A5A8EF1D1AD}" type="presParOf" srcId="{F37AB7DA-2FAE-4106-A979-A7F4AE2DBB61}" destId="{DEB129D1-FA36-4F98-ACDF-F75E3F2AEB0E}" srcOrd="2" destOrd="0" presId="urn:microsoft.com/office/officeart/2018/2/layout/IconVerticalSolidList"/>
    <dgm:cxn modelId="{4DF58E54-7053-45F7-866D-4F65C3E5A439}" type="presParOf" srcId="{F37AB7DA-2FAE-4106-A979-A7F4AE2DBB61}" destId="{B353F9FB-2534-45D8-BDCE-8837AC09F733}" srcOrd="3" destOrd="0" presId="urn:microsoft.com/office/officeart/2018/2/layout/IconVerticalSolidList"/>
    <dgm:cxn modelId="{0D0A255B-6F36-45F3-A058-A0BAF604243E}" type="presParOf" srcId="{B6541BBB-CBC7-4F80-BE85-8DD2D891CFFC}" destId="{5BB9E1DC-FB8F-48D2-844E-3EFADF799755}" srcOrd="1" destOrd="0" presId="urn:microsoft.com/office/officeart/2018/2/layout/IconVerticalSolidList"/>
    <dgm:cxn modelId="{69D25A1D-9672-470B-8829-41E047912AB0}" type="presParOf" srcId="{B6541BBB-CBC7-4F80-BE85-8DD2D891CFFC}" destId="{8C5117DE-27E2-49AD-BFE6-FF39219DF1F2}" srcOrd="2" destOrd="0" presId="urn:microsoft.com/office/officeart/2018/2/layout/IconVerticalSolidList"/>
    <dgm:cxn modelId="{81DEDA44-357B-486D-90D5-FB9950C31E75}" type="presParOf" srcId="{8C5117DE-27E2-49AD-BFE6-FF39219DF1F2}" destId="{FE459A20-EBAD-494D-807D-200B11D61829}" srcOrd="0" destOrd="0" presId="urn:microsoft.com/office/officeart/2018/2/layout/IconVerticalSolidList"/>
    <dgm:cxn modelId="{21F0F074-E03F-4C00-90EF-DD2EF2FA2F34}" type="presParOf" srcId="{8C5117DE-27E2-49AD-BFE6-FF39219DF1F2}" destId="{15BFBF3F-425A-43BC-BADE-2BAA1209DEEB}" srcOrd="1" destOrd="0" presId="urn:microsoft.com/office/officeart/2018/2/layout/IconVerticalSolidList"/>
    <dgm:cxn modelId="{48FB1697-4C69-41FA-9E74-9CDA71F23EB0}" type="presParOf" srcId="{8C5117DE-27E2-49AD-BFE6-FF39219DF1F2}" destId="{F010CF05-6968-4900-B46F-02F5B235AB0D}" srcOrd="2" destOrd="0" presId="urn:microsoft.com/office/officeart/2018/2/layout/IconVerticalSolidList"/>
    <dgm:cxn modelId="{ED8FF9A3-CF4A-4C51-BAE8-11AF9CEFB02F}" type="presParOf" srcId="{8C5117DE-27E2-49AD-BFE6-FF39219DF1F2}" destId="{E7FBC4D2-8B1F-4292-8EE8-D4160F820DB8}" srcOrd="3" destOrd="0" presId="urn:microsoft.com/office/officeart/2018/2/layout/IconVerticalSolidList"/>
    <dgm:cxn modelId="{4139F9C5-FF73-4A50-A5C0-1526272C5F80}" type="presParOf" srcId="{B6541BBB-CBC7-4F80-BE85-8DD2D891CFFC}" destId="{AF9DF180-DD67-4B50-BFDF-837A06128D84}" srcOrd="3" destOrd="0" presId="urn:microsoft.com/office/officeart/2018/2/layout/IconVerticalSolidList"/>
    <dgm:cxn modelId="{68BB1102-9316-4C3C-95F9-775F28735BF1}" type="presParOf" srcId="{B6541BBB-CBC7-4F80-BE85-8DD2D891CFFC}" destId="{7F71C002-B24E-4612-AE7A-C61C8CC1FD8C}" srcOrd="4" destOrd="0" presId="urn:microsoft.com/office/officeart/2018/2/layout/IconVerticalSolidList"/>
    <dgm:cxn modelId="{029AF9CA-50B1-4DAF-92D3-AB7CF83C4107}" type="presParOf" srcId="{7F71C002-B24E-4612-AE7A-C61C8CC1FD8C}" destId="{69A127F6-4C24-4580-A4BC-3F9BB6903F8A}" srcOrd="0" destOrd="0" presId="urn:microsoft.com/office/officeart/2018/2/layout/IconVerticalSolidList"/>
    <dgm:cxn modelId="{03FE23AF-3120-4714-B831-D12E965C3D30}" type="presParOf" srcId="{7F71C002-B24E-4612-AE7A-C61C8CC1FD8C}" destId="{33409D98-E539-4CC0-9BB7-51E784DA7E8E}" srcOrd="1" destOrd="0" presId="urn:microsoft.com/office/officeart/2018/2/layout/IconVerticalSolidList"/>
    <dgm:cxn modelId="{1659D821-E0C8-4623-A8F5-B3688B56B854}" type="presParOf" srcId="{7F71C002-B24E-4612-AE7A-C61C8CC1FD8C}" destId="{4860C2B4-0D74-485A-B5F1-22A38FDAFFDE}" srcOrd="2" destOrd="0" presId="urn:microsoft.com/office/officeart/2018/2/layout/IconVerticalSolidList"/>
    <dgm:cxn modelId="{B08F9700-9BE0-4421-B920-56A20754C23D}" type="presParOf" srcId="{7F71C002-B24E-4612-AE7A-C61C8CC1FD8C}" destId="{C85DE8FC-E2A9-4914-96AD-3DFEAE5AD511}" srcOrd="3" destOrd="0" presId="urn:microsoft.com/office/officeart/2018/2/layout/IconVerticalSolidList"/>
    <dgm:cxn modelId="{F764DCB1-2A33-4FFA-B88E-2B60740E0345}" type="presParOf" srcId="{B6541BBB-CBC7-4F80-BE85-8DD2D891CFFC}" destId="{552301FE-BB7F-416D-85BC-A932F80A1A6D}" srcOrd="5" destOrd="0" presId="urn:microsoft.com/office/officeart/2018/2/layout/IconVerticalSolidList"/>
    <dgm:cxn modelId="{794DD72F-BDCC-4492-81E2-4281201BE1AA}" type="presParOf" srcId="{B6541BBB-CBC7-4F80-BE85-8DD2D891CFFC}" destId="{29F37E98-4E5B-4AE1-896C-3A240C9618DA}" srcOrd="6" destOrd="0" presId="urn:microsoft.com/office/officeart/2018/2/layout/IconVerticalSolidList"/>
    <dgm:cxn modelId="{C2D8AF64-ADBE-4352-AB8F-BB756DBE0762}" type="presParOf" srcId="{29F37E98-4E5B-4AE1-896C-3A240C9618DA}" destId="{99E42F06-9866-413D-BAF8-C62B4AC66991}" srcOrd="0" destOrd="0" presId="urn:microsoft.com/office/officeart/2018/2/layout/IconVerticalSolidList"/>
    <dgm:cxn modelId="{6212B629-3010-4F6F-9799-34CA06E3BC83}" type="presParOf" srcId="{29F37E98-4E5B-4AE1-896C-3A240C9618DA}" destId="{DC31F24B-AB12-4C3B-90D7-D81E2BBBA32B}" srcOrd="1" destOrd="0" presId="urn:microsoft.com/office/officeart/2018/2/layout/IconVerticalSolidList"/>
    <dgm:cxn modelId="{09B17046-6F42-44F9-A7E5-4EF813B0A9C4}" type="presParOf" srcId="{29F37E98-4E5B-4AE1-896C-3A240C9618DA}" destId="{E2DB34E6-208A-4E24-9CA9-670176E3DF1A}" srcOrd="2" destOrd="0" presId="urn:microsoft.com/office/officeart/2018/2/layout/IconVerticalSolidList"/>
    <dgm:cxn modelId="{0A01CF6D-3FD9-40BD-AC3A-272FBEA37DB4}" type="presParOf" srcId="{29F37E98-4E5B-4AE1-896C-3A240C9618DA}" destId="{2D54EDEC-D5CA-4E64-8F91-ABBBEB97199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C65295-4817-4645-93EA-6D735D2FD246}"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64CAC8E7-2015-41C8-979E-1BDF7452C2AA}">
      <dgm:prSet/>
      <dgm:spPr/>
      <dgm:t>
        <a:bodyPr/>
        <a:lstStyle/>
        <a:p>
          <a:r>
            <a:rPr lang="en-US">
              <a:ea typeface="+mn-lt"/>
              <a:cs typeface="+mn-lt"/>
            </a:rPr>
            <a:t>Initialize the the PostgreSQL Database and its connection pool</a:t>
          </a:r>
          <a:endParaRPr lang="en-US"/>
        </a:p>
      </dgm:t>
    </dgm:pt>
    <dgm:pt modelId="{4901AF26-462E-4310-B533-4879A3FECE43}" type="parTrans" cxnId="{2A6C9064-1135-46B0-95A9-426A69281596}">
      <dgm:prSet/>
      <dgm:spPr/>
      <dgm:t>
        <a:bodyPr/>
        <a:lstStyle/>
        <a:p>
          <a:endParaRPr lang="en-US"/>
        </a:p>
      </dgm:t>
    </dgm:pt>
    <dgm:pt modelId="{65935C53-937A-4BB0-8B49-7B4B6A0E5179}" type="sibTrans" cxnId="{2A6C9064-1135-46B0-95A9-426A69281596}">
      <dgm:prSet/>
      <dgm:spPr/>
      <dgm:t>
        <a:bodyPr/>
        <a:lstStyle/>
        <a:p>
          <a:endParaRPr lang="en-US"/>
        </a:p>
      </dgm:t>
    </dgm:pt>
    <dgm:pt modelId="{34AFED72-DDA7-481B-AEC9-F224E8A67646}">
      <dgm:prSet/>
      <dgm:spPr/>
      <dgm:t>
        <a:bodyPr/>
        <a:lstStyle/>
        <a:p>
          <a:r>
            <a:rPr lang="en-US">
              <a:ea typeface="+mn-lt"/>
              <a:cs typeface="+mn-lt"/>
            </a:rPr>
            <a:t>Load LLM weights for chat and embedding models</a:t>
          </a:r>
          <a:endParaRPr lang="en-US"/>
        </a:p>
      </dgm:t>
    </dgm:pt>
    <dgm:pt modelId="{4DF293E0-5731-41EF-A24A-375DECD1E10E}" type="parTrans" cxnId="{9B5980FB-1020-40BD-9139-2B6CAAE26E0F}">
      <dgm:prSet/>
      <dgm:spPr/>
      <dgm:t>
        <a:bodyPr/>
        <a:lstStyle/>
        <a:p>
          <a:endParaRPr lang="en-US"/>
        </a:p>
      </dgm:t>
    </dgm:pt>
    <dgm:pt modelId="{D33D6569-58D9-4440-891B-C35BCCBF1579}" type="sibTrans" cxnId="{9B5980FB-1020-40BD-9139-2B6CAAE26E0F}">
      <dgm:prSet/>
      <dgm:spPr/>
      <dgm:t>
        <a:bodyPr/>
        <a:lstStyle/>
        <a:p>
          <a:endParaRPr lang="en-US"/>
        </a:p>
      </dgm:t>
    </dgm:pt>
    <dgm:pt modelId="{6EC8482E-A5E7-48D5-B0F9-6C2928A5811B}">
      <dgm:prSet/>
      <dgm:spPr/>
      <dgm:t>
        <a:bodyPr/>
        <a:lstStyle/>
        <a:p>
          <a:r>
            <a:rPr lang="en-US">
              <a:ea typeface="Calibri"/>
              <a:cs typeface="Calibri"/>
            </a:rPr>
            <a:t>Create Context pools for each model</a:t>
          </a:r>
          <a:endParaRPr lang="en-US"/>
        </a:p>
      </dgm:t>
    </dgm:pt>
    <dgm:pt modelId="{C4F94794-C71F-4ED1-8175-E174E89CF820}" type="parTrans" cxnId="{7FD0DB7F-F12A-48B4-8F85-7FDA0E5A91C2}">
      <dgm:prSet/>
      <dgm:spPr/>
      <dgm:t>
        <a:bodyPr/>
        <a:lstStyle/>
        <a:p>
          <a:endParaRPr lang="en-US"/>
        </a:p>
      </dgm:t>
    </dgm:pt>
    <dgm:pt modelId="{1C68D8FA-9F87-4A77-8E99-840440886818}" type="sibTrans" cxnId="{7FD0DB7F-F12A-48B4-8F85-7FDA0E5A91C2}">
      <dgm:prSet/>
      <dgm:spPr/>
      <dgm:t>
        <a:bodyPr/>
        <a:lstStyle/>
        <a:p>
          <a:endParaRPr lang="en-US"/>
        </a:p>
      </dgm:t>
    </dgm:pt>
    <dgm:pt modelId="{8586CE5B-3771-BB41-B447-026235ED8678}" type="pres">
      <dgm:prSet presAssocID="{E7C65295-4817-4645-93EA-6D735D2FD246}" presName="Name0" presStyleCnt="0">
        <dgm:presLayoutVars>
          <dgm:dir/>
          <dgm:resizeHandles val="exact"/>
        </dgm:presLayoutVars>
      </dgm:prSet>
      <dgm:spPr/>
    </dgm:pt>
    <dgm:pt modelId="{B42863AF-3BF3-9548-B2BE-925C78258125}" type="pres">
      <dgm:prSet presAssocID="{64CAC8E7-2015-41C8-979E-1BDF7452C2AA}" presName="node" presStyleLbl="node1" presStyleIdx="0" presStyleCnt="3">
        <dgm:presLayoutVars>
          <dgm:bulletEnabled val="1"/>
        </dgm:presLayoutVars>
      </dgm:prSet>
      <dgm:spPr/>
    </dgm:pt>
    <dgm:pt modelId="{9F79B2A1-C27A-CF49-9FC3-2B59F2B4FCE3}" type="pres">
      <dgm:prSet presAssocID="{65935C53-937A-4BB0-8B49-7B4B6A0E5179}" presName="sibTrans" presStyleLbl="sibTrans1D1" presStyleIdx="0" presStyleCnt="2"/>
      <dgm:spPr/>
    </dgm:pt>
    <dgm:pt modelId="{5E5CF158-4D4A-C74B-B887-C4B024CA6F60}" type="pres">
      <dgm:prSet presAssocID="{65935C53-937A-4BB0-8B49-7B4B6A0E5179}" presName="connectorText" presStyleLbl="sibTrans1D1" presStyleIdx="0" presStyleCnt="2"/>
      <dgm:spPr/>
    </dgm:pt>
    <dgm:pt modelId="{20174C7A-9503-284E-9C63-CABA4289CC8E}" type="pres">
      <dgm:prSet presAssocID="{34AFED72-DDA7-481B-AEC9-F224E8A67646}" presName="node" presStyleLbl="node1" presStyleIdx="1" presStyleCnt="3">
        <dgm:presLayoutVars>
          <dgm:bulletEnabled val="1"/>
        </dgm:presLayoutVars>
      </dgm:prSet>
      <dgm:spPr/>
    </dgm:pt>
    <dgm:pt modelId="{A6FC1402-2895-684E-B917-0B72A647BFF5}" type="pres">
      <dgm:prSet presAssocID="{D33D6569-58D9-4440-891B-C35BCCBF1579}" presName="sibTrans" presStyleLbl="sibTrans1D1" presStyleIdx="1" presStyleCnt="2"/>
      <dgm:spPr/>
    </dgm:pt>
    <dgm:pt modelId="{51FE9C5A-DD31-ED41-B13F-DEAA1E2A3FAA}" type="pres">
      <dgm:prSet presAssocID="{D33D6569-58D9-4440-891B-C35BCCBF1579}" presName="connectorText" presStyleLbl="sibTrans1D1" presStyleIdx="1" presStyleCnt="2"/>
      <dgm:spPr/>
    </dgm:pt>
    <dgm:pt modelId="{C6F411D6-79C7-DA44-8FF6-D2B998094E79}" type="pres">
      <dgm:prSet presAssocID="{6EC8482E-A5E7-48D5-B0F9-6C2928A5811B}" presName="node" presStyleLbl="node1" presStyleIdx="2" presStyleCnt="3">
        <dgm:presLayoutVars>
          <dgm:bulletEnabled val="1"/>
        </dgm:presLayoutVars>
      </dgm:prSet>
      <dgm:spPr/>
    </dgm:pt>
  </dgm:ptLst>
  <dgm:cxnLst>
    <dgm:cxn modelId="{496B9B0E-C5F4-8046-9922-D049B5E101F7}" type="presOf" srcId="{E7C65295-4817-4645-93EA-6D735D2FD246}" destId="{8586CE5B-3771-BB41-B447-026235ED8678}" srcOrd="0" destOrd="0" presId="urn:microsoft.com/office/officeart/2016/7/layout/RepeatingBendingProcessNew"/>
    <dgm:cxn modelId="{73869A11-B3C9-EC4F-B233-103EF86C8955}" type="presOf" srcId="{64CAC8E7-2015-41C8-979E-1BDF7452C2AA}" destId="{B42863AF-3BF3-9548-B2BE-925C78258125}" srcOrd="0" destOrd="0" presId="urn:microsoft.com/office/officeart/2016/7/layout/RepeatingBendingProcessNew"/>
    <dgm:cxn modelId="{47BD1224-E5D6-7540-8C54-26F39C5BCA4B}" type="presOf" srcId="{65935C53-937A-4BB0-8B49-7B4B6A0E5179}" destId="{9F79B2A1-C27A-CF49-9FC3-2B59F2B4FCE3}" srcOrd="0" destOrd="0" presId="urn:microsoft.com/office/officeart/2016/7/layout/RepeatingBendingProcessNew"/>
    <dgm:cxn modelId="{966DF35D-F496-F941-A61B-D15F9993FDC8}" type="presOf" srcId="{D33D6569-58D9-4440-891B-C35BCCBF1579}" destId="{51FE9C5A-DD31-ED41-B13F-DEAA1E2A3FAA}" srcOrd="1" destOrd="0" presId="urn:microsoft.com/office/officeart/2016/7/layout/RepeatingBendingProcessNew"/>
    <dgm:cxn modelId="{2A6C9064-1135-46B0-95A9-426A69281596}" srcId="{E7C65295-4817-4645-93EA-6D735D2FD246}" destId="{64CAC8E7-2015-41C8-979E-1BDF7452C2AA}" srcOrd="0" destOrd="0" parTransId="{4901AF26-462E-4310-B533-4879A3FECE43}" sibTransId="{65935C53-937A-4BB0-8B49-7B4B6A0E5179}"/>
    <dgm:cxn modelId="{7FD0DB7F-F12A-48B4-8F85-7FDA0E5A91C2}" srcId="{E7C65295-4817-4645-93EA-6D735D2FD246}" destId="{6EC8482E-A5E7-48D5-B0F9-6C2928A5811B}" srcOrd="2" destOrd="0" parTransId="{C4F94794-C71F-4ED1-8175-E174E89CF820}" sibTransId="{1C68D8FA-9F87-4A77-8E99-840440886818}"/>
    <dgm:cxn modelId="{6B9F2C94-DB78-E041-9030-FF9C21A52050}" type="presOf" srcId="{6EC8482E-A5E7-48D5-B0F9-6C2928A5811B}" destId="{C6F411D6-79C7-DA44-8FF6-D2B998094E79}" srcOrd="0" destOrd="0" presId="urn:microsoft.com/office/officeart/2016/7/layout/RepeatingBendingProcessNew"/>
    <dgm:cxn modelId="{83E6DEBE-70C2-3A4E-86C2-D0A0FDEED451}" type="presOf" srcId="{65935C53-937A-4BB0-8B49-7B4B6A0E5179}" destId="{5E5CF158-4D4A-C74B-B887-C4B024CA6F60}" srcOrd="1" destOrd="0" presId="urn:microsoft.com/office/officeart/2016/7/layout/RepeatingBendingProcessNew"/>
    <dgm:cxn modelId="{416754D9-EA3B-F94E-9012-C93CDA9AC6CB}" type="presOf" srcId="{34AFED72-DDA7-481B-AEC9-F224E8A67646}" destId="{20174C7A-9503-284E-9C63-CABA4289CC8E}" srcOrd="0" destOrd="0" presId="urn:microsoft.com/office/officeart/2016/7/layout/RepeatingBendingProcessNew"/>
    <dgm:cxn modelId="{1BC686F7-AB21-2C4F-AD6E-20750AF38870}" type="presOf" srcId="{D33D6569-58D9-4440-891B-C35BCCBF1579}" destId="{A6FC1402-2895-684E-B917-0B72A647BFF5}" srcOrd="0" destOrd="0" presId="urn:microsoft.com/office/officeart/2016/7/layout/RepeatingBendingProcessNew"/>
    <dgm:cxn modelId="{9B5980FB-1020-40BD-9139-2B6CAAE26E0F}" srcId="{E7C65295-4817-4645-93EA-6D735D2FD246}" destId="{34AFED72-DDA7-481B-AEC9-F224E8A67646}" srcOrd="1" destOrd="0" parTransId="{4DF293E0-5731-41EF-A24A-375DECD1E10E}" sibTransId="{D33D6569-58D9-4440-891B-C35BCCBF1579}"/>
    <dgm:cxn modelId="{984B7848-C802-FA4A-848D-82D54859809B}" type="presParOf" srcId="{8586CE5B-3771-BB41-B447-026235ED8678}" destId="{B42863AF-3BF3-9548-B2BE-925C78258125}" srcOrd="0" destOrd="0" presId="urn:microsoft.com/office/officeart/2016/7/layout/RepeatingBendingProcessNew"/>
    <dgm:cxn modelId="{CAACC9EF-24A0-3C4E-AAA4-2FD27ACB3644}" type="presParOf" srcId="{8586CE5B-3771-BB41-B447-026235ED8678}" destId="{9F79B2A1-C27A-CF49-9FC3-2B59F2B4FCE3}" srcOrd="1" destOrd="0" presId="urn:microsoft.com/office/officeart/2016/7/layout/RepeatingBendingProcessNew"/>
    <dgm:cxn modelId="{849DE91E-4372-214A-9154-1876C60C0BE2}" type="presParOf" srcId="{9F79B2A1-C27A-CF49-9FC3-2B59F2B4FCE3}" destId="{5E5CF158-4D4A-C74B-B887-C4B024CA6F60}" srcOrd="0" destOrd="0" presId="urn:microsoft.com/office/officeart/2016/7/layout/RepeatingBendingProcessNew"/>
    <dgm:cxn modelId="{B4AAFCC0-E86A-5246-8AE3-A5BEAB76F644}" type="presParOf" srcId="{8586CE5B-3771-BB41-B447-026235ED8678}" destId="{20174C7A-9503-284E-9C63-CABA4289CC8E}" srcOrd="2" destOrd="0" presId="urn:microsoft.com/office/officeart/2016/7/layout/RepeatingBendingProcessNew"/>
    <dgm:cxn modelId="{9540437C-3F46-564A-A8D2-C9EBE6604EAA}" type="presParOf" srcId="{8586CE5B-3771-BB41-B447-026235ED8678}" destId="{A6FC1402-2895-684E-B917-0B72A647BFF5}" srcOrd="3" destOrd="0" presId="urn:microsoft.com/office/officeart/2016/7/layout/RepeatingBendingProcessNew"/>
    <dgm:cxn modelId="{281D7216-8C3C-B84A-9D30-F37B7DEE624C}" type="presParOf" srcId="{A6FC1402-2895-684E-B917-0B72A647BFF5}" destId="{51FE9C5A-DD31-ED41-B13F-DEAA1E2A3FAA}" srcOrd="0" destOrd="0" presId="urn:microsoft.com/office/officeart/2016/7/layout/RepeatingBendingProcessNew"/>
    <dgm:cxn modelId="{7281D13F-AEB6-1641-ABB6-3470F3C7AEEE}" type="presParOf" srcId="{8586CE5B-3771-BB41-B447-026235ED8678}" destId="{C6F411D6-79C7-DA44-8FF6-D2B998094E79}" srcOrd="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C65295-4817-4645-93EA-6D735D2FD246}"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64CAC8E7-2015-41C8-979E-1BDF7452C2AA}">
      <dgm:prSet/>
      <dgm:spPr/>
      <dgm:t>
        <a:bodyPr/>
        <a:lstStyle/>
        <a:p>
          <a:r>
            <a:rPr lang="en-US">
              <a:ea typeface="+mn-lt"/>
              <a:cs typeface="+mn-lt"/>
            </a:rPr>
            <a:t>Recursively scan Corpus directory for documents(PDFs)</a:t>
          </a:r>
          <a:endParaRPr lang="en-US"/>
        </a:p>
      </dgm:t>
    </dgm:pt>
    <dgm:pt modelId="{4901AF26-462E-4310-B533-4879A3FECE43}" type="parTrans" cxnId="{2A6C9064-1135-46B0-95A9-426A69281596}">
      <dgm:prSet/>
      <dgm:spPr/>
      <dgm:t>
        <a:bodyPr/>
        <a:lstStyle/>
        <a:p>
          <a:endParaRPr lang="en-US"/>
        </a:p>
      </dgm:t>
    </dgm:pt>
    <dgm:pt modelId="{65935C53-937A-4BB0-8B49-7B4B6A0E5179}" type="sibTrans" cxnId="{2A6C9064-1135-46B0-95A9-426A69281596}">
      <dgm:prSet/>
      <dgm:spPr/>
      <dgm:t>
        <a:bodyPr/>
        <a:lstStyle/>
        <a:p>
          <a:endParaRPr lang="en-US"/>
        </a:p>
      </dgm:t>
    </dgm:pt>
    <dgm:pt modelId="{34AFED72-DDA7-481B-AEC9-F224E8A67646}">
      <dgm:prSet/>
      <dgm:spPr/>
      <dgm:t>
        <a:bodyPr/>
        <a:lstStyle/>
        <a:p>
          <a:r>
            <a:rPr lang="en-US">
              <a:ea typeface="+mn-lt"/>
              <a:cs typeface="+mn-lt"/>
            </a:rPr>
            <a:t>For each document: Load, chunk, and convert to embeddings (using the embedding model)</a:t>
          </a:r>
          <a:endParaRPr lang="en-US"/>
        </a:p>
      </dgm:t>
    </dgm:pt>
    <dgm:pt modelId="{4DF293E0-5731-41EF-A24A-375DECD1E10E}" type="parTrans" cxnId="{9B5980FB-1020-40BD-9139-2B6CAAE26E0F}">
      <dgm:prSet/>
      <dgm:spPr/>
      <dgm:t>
        <a:bodyPr/>
        <a:lstStyle/>
        <a:p>
          <a:endParaRPr lang="en-US"/>
        </a:p>
      </dgm:t>
    </dgm:pt>
    <dgm:pt modelId="{D33D6569-58D9-4440-891B-C35BCCBF1579}" type="sibTrans" cxnId="{9B5980FB-1020-40BD-9139-2B6CAAE26E0F}">
      <dgm:prSet/>
      <dgm:spPr/>
      <dgm:t>
        <a:bodyPr/>
        <a:lstStyle/>
        <a:p>
          <a:endParaRPr lang="en-US"/>
        </a:p>
      </dgm:t>
    </dgm:pt>
    <dgm:pt modelId="{6EC8482E-A5E7-48D5-B0F9-6C2928A5811B}">
      <dgm:prSet/>
      <dgm:spPr/>
      <dgm:t>
        <a:bodyPr/>
        <a:lstStyle/>
        <a:p>
          <a:r>
            <a:rPr lang="en-US">
              <a:ea typeface="+mn-lt"/>
              <a:cs typeface="+mn-lt"/>
            </a:rPr>
            <a:t>Store embeddings, text chunks and associated metadata in DB</a:t>
          </a:r>
          <a:endParaRPr lang="en-US"/>
        </a:p>
      </dgm:t>
    </dgm:pt>
    <dgm:pt modelId="{C4F94794-C71F-4ED1-8175-E174E89CF820}" type="parTrans" cxnId="{7FD0DB7F-F12A-48B4-8F85-7FDA0E5A91C2}">
      <dgm:prSet/>
      <dgm:spPr/>
      <dgm:t>
        <a:bodyPr/>
        <a:lstStyle/>
        <a:p>
          <a:endParaRPr lang="en-US"/>
        </a:p>
      </dgm:t>
    </dgm:pt>
    <dgm:pt modelId="{1C68D8FA-9F87-4A77-8E99-840440886818}" type="sibTrans" cxnId="{7FD0DB7F-F12A-48B4-8F85-7FDA0E5A91C2}">
      <dgm:prSet/>
      <dgm:spPr/>
      <dgm:t>
        <a:bodyPr/>
        <a:lstStyle/>
        <a:p>
          <a:endParaRPr lang="en-US"/>
        </a:p>
      </dgm:t>
    </dgm:pt>
    <dgm:pt modelId="{A5E8668C-B1DC-45EA-9159-CFCB770C53BE}">
      <dgm:prSet/>
      <dgm:spPr/>
      <dgm:t>
        <a:bodyPr/>
        <a:lstStyle/>
        <a:p>
          <a:r>
            <a:rPr lang="en-US">
              <a:ea typeface="+mn-lt"/>
              <a:cs typeface="+mn-lt"/>
            </a:rPr>
            <a:t>Write embedding vectors to .</a:t>
          </a:r>
          <a:r>
            <a:rPr lang="en-US" err="1">
              <a:ea typeface="+mn-lt"/>
              <a:cs typeface="+mn-lt"/>
            </a:rPr>
            <a:t>vecdump</a:t>
          </a:r>
          <a:r>
            <a:rPr lang="en-US">
              <a:ea typeface="+mn-lt"/>
              <a:cs typeface="+mn-lt"/>
            </a:rPr>
            <a:t> files</a:t>
          </a:r>
          <a:endParaRPr lang="en-US"/>
        </a:p>
      </dgm:t>
    </dgm:pt>
    <dgm:pt modelId="{BCF96B77-BA43-4B97-AA44-4369B46AFB79}" type="parTrans" cxnId="{163F38F2-062A-427D-B8B9-1117B845D683}">
      <dgm:prSet/>
      <dgm:spPr/>
      <dgm:t>
        <a:bodyPr/>
        <a:lstStyle/>
        <a:p>
          <a:endParaRPr lang="en-US"/>
        </a:p>
      </dgm:t>
    </dgm:pt>
    <dgm:pt modelId="{79E5C09D-8653-41C9-AA6E-444A08AFECFB}" type="sibTrans" cxnId="{163F38F2-062A-427D-B8B9-1117B845D683}">
      <dgm:prSet/>
      <dgm:spPr/>
      <dgm:t>
        <a:bodyPr/>
        <a:lstStyle/>
        <a:p>
          <a:endParaRPr lang="en-US"/>
        </a:p>
      </dgm:t>
    </dgm:pt>
    <dgm:pt modelId="{8586CE5B-3771-BB41-B447-026235ED8678}" type="pres">
      <dgm:prSet presAssocID="{E7C65295-4817-4645-93EA-6D735D2FD246}" presName="Name0" presStyleCnt="0">
        <dgm:presLayoutVars>
          <dgm:dir/>
          <dgm:resizeHandles val="exact"/>
        </dgm:presLayoutVars>
      </dgm:prSet>
      <dgm:spPr/>
    </dgm:pt>
    <dgm:pt modelId="{B42863AF-3BF3-9548-B2BE-925C78258125}" type="pres">
      <dgm:prSet presAssocID="{64CAC8E7-2015-41C8-979E-1BDF7452C2AA}" presName="node" presStyleLbl="node1" presStyleIdx="0" presStyleCnt="4">
        <dgm:presLayoutVars>
          <dgm:bulletEnabled val="1"/>
        </dgm:presLayoutVars>
      </dgm:prSet>
      <dgm:spPr/>
    </dgm:pt>
    <dgm:pt modelId="{9F79B2A1-C27A-CF49-9FC3-2B59F2B4FCE3}" type="pres">
      <dgm:prSet presAssocID="{65935C53-937A-4BB0-8B49-7B4B6A0E5179}" presName="sibTrans" presStyleLbl="sibTrans1D1" presStyleIdx="0" presStyleCnt="3"/>
      <dgm:spPr/>
    </dgm:pt>
    <dgm:pt modelId="{5E5CF158-4D4A-C74B-B887-C4B024CA6F60}" type="pres">
      <dgm:prSet presAssocID="{65935C53-937A-4BB0-8B49-7B4B6A0E5179}" presName="connectorText" presStyleLbl="sibTrans1D1" presStyleIdx="0" presStyleCnt="3"/>
      <dgm:spPr/>
    </dgm:pt>
    <dgm:pt modelId="{20174C7A-9503-284E-9C63-CABA4289CC8E}" type="pres">
      <dgm:prSet presAssocID="{34AFED72-DDA7-481B-AEC9-F224E8A67646}" presName="node" presStyleLbl="node1" presStyleIdx="1" presStyleCnt="4">
        <dgm:presLayoutVars>
          <dgm:bulletEnabled val="1"/>
        </dgm:presLayoutVars>
      </dgm:prSet>
      <dgm:spPr/>
    </dgm:pt>
    <dgm:pt modelId="{A6FC1402-2895-684E-B917-0B72A647BFF5}" type="pres">
      <dgm:prSet presAssocID="{D33D6569-58D9-4440-891B-C35BCCBF1579}" presName="sibTrans" presStyleLbl="sibTrans1D1" presStyleIdx="1" presStyleCnt="3"/>
      <dgm:spPr/>
    </dgm:pt>
    <dgm:pt modelId="{51FE9C5A-DD31-ED41-B13F-DEAA1E2A3FAA}" type="pres">
      <dgm:prSet presAssocID="{D33D6569-58D9-4440-891B-C35BCCBF1579}" presName="connectorText" presStyleLbl="sibTrans1D1" presStyleIdx="1" presStyleCnt="3"/>
      <dgm:spPr/>
    </dgm:pt>
    <dgm:pt modelId="{C6F411D6-79C7-DA44-8FF6-D2B998094E79}" type="pres">
      <dgm:prSet presAssocID="{6EC8482E-A5E7-48D5-B0F9-6C2928A5811B}" presName="node" presStyleLbl="node1" presStyleIdx="2" presStyleCnt="4">
        <dgm:presLayoutVars>
          <dgm:bulletEnabled val="1"/>
        </dgm:presLayoutVars>
      </dgm:prSet>
      <dgm:spPr/>
    </dgm:pt>
    <dgm:pt modelId="{AB0A6928-DF43-924D-A673-32C1A159FE97}" type="pres">
      <dgm:prSet presAssocID="{1C68D8FA-9F87-4A77-8E99-840440886818}" presName="sibTrans" presStyleLbl="sibTrans1D1" presStyleIdx="2" presStyleCnt="3"/>
      <dgm:spPr/>
    </dgm:pt>
    <dgm:pt modelId="{58EA9DBA-DB2D-8445-9511-5C5DE862E2E6}" type="pres">
      <dgm:prSet presAssocID="{1C68D8FA-9F87-4A77-8E99-840440886818}" presName="connectorText" presStyleLbl="sibTrans1D1" presStyleIdx="2" presStyleCnt="3"/>
      <dgm:spPr/>
    </dgm:pt>
    <dgm:pt modelId="{AD7B3F41-DD0B-614E-B495-5F757FEA9406}" type="pres">
      <dgm:prSet presAssocID="{A5E8668C-B1DC-45EA-9159-CFCB770C53BE}" presName="node" presStyleLbl="node1" presStyleIdx="3" presStyleCnt="4">
        <dgm:presLayoutVars>
          <dgm:bulletEnabled val="1"/>
        </dgm:presLayoutVars>
      </dgm:prSet>
      <dgm:spPr/>
    </dgm:pt>
  </dgm:ptLst>
  <dgm:cxnLst>
    <dgm:cxn modelId="{750D6004-8D83-9B4E-A2FE-F33ECBA207A0}" type="presOf" srcId="{1C68D8FA-9F87-4A77-8E99-840440886818}" destId="{58EA9DBA-DB2D-8445-9511-5C5DE862E2E6}" srcOrd="1" destOrd="0" presId="urn:microsoft.com/office/officeart/2016/7/layout/RepeatingBendingProcessNew"/>
    <dgm:cxn modelId="{496B9B0E-C5F4-8046-9922-D049B5E101F7}" type="presOf" srcId="{E7C65295-4817-4645-93EA-6D735D2FD246}" destId="{8586CE5B-3771-BB41-B447-026235ED8678}" srcOrd="0" destOrd="0" presId="urn:microsoft.com/office/officeart/2016/7/layout/RepeatingBendingProcessNew"/>
    <dgm:cxn modelId="{73869A11-B3C9-EC4F-B233-103EF86C8955}" type="presOf" srcId="{64CAC8E7-2015-41C8-979E-1BDF7452C2AA}" destId="{B42863AF-3BF3-9548-B2BE-925C78258125}" srcOrd="0" destOrd="0" presId="urn:microsoft.com/office/officeart/2016/7/layout/RepeatingBendingProcessNew"/>
    <dgm:cxn modelId="{47BD1224-E5D6-7540-8C54-26F39C5BCA4B}" type="presOf" srcId="{65935C53-937A-4BB0-8B49-7B4B6A0E5179}" destId="{9F79B2A1-C27A-CF49-9FC3-2B59F2B4FCE3}" srcOrd="0" destOrd="0" presId="urn:microsoft.com/office/officeart/2016/7/layout/RepeatingBendingProcessNew"/>
    <dgm:cxn modelId="{966DF35D-F496-F941-A61B-D15F9993FDC8}" type="presOf" srcId="{D33D6569-58D9-4440-891B-C35BCCBF1579}" destId="{51FE9C5A-DD31-ED41-B13F-DEAA1E2A3FAA}" srcOrd="1" destOrd="0" presId="urn:microsoft.com/office/officeart/2016/7/layout/RepeatingBendingProcessNew"/>
    <dgm:cxn modelId="{2A6C9064-1135-46B0-95A9-426A69281596}" srcId="{E7C65295-4817-4645-93EA-6D735D2FD246}" destId="{64CAC8E7-2015-41C8-979E-1BDF7452C2AA}" srcOrd="0" destOrd="0" parTransId="{4901AF26-462E-4310-B533-4879A3FECE43}" sibTransId="{65935C53-937A-4BB0-8B49-7B4B6A0E5179}"/>
    <dgm:cxn modelId="{7FD0DB7F-F12A-48B4-8F85-7FDA0E5A91C2}" srcId="{E7C65295-4817-4645-93EA-6D735D2FD246}" destId="{6EC8482E-A5E7-48D5-B0F9-6C2928A5811B}" srcOrd="2" destOrd="0" parTransId="{C4F94794-C71F-4ED1-8175-E174E89CF820}" sibTransId="{1C68D8FA-9F87-4A77-8E99-840440886818}"/>
    <dgm:cxn modelId="{6B9F2C94-DB78-E041-9030-FF9C21A52050}" type="presOf" srcId="{6EC8482E-A5E7-48D5-B0F9-6C2928A5811B}" destId="{C6F411D6-79C7-DA44-8FF6-D2B998094E79}" srcOrd="0" destOrd="0" presId="urn:microsoft.com/office/officeart/2016/7/layout/RepeatingBendingProcessNew"/>
    <dgm:cxn modelId="{F26C109F-AEF4-904E-91BE-09F069277ADB}" type="presOf" srcId="{A5E8668C-B1DC-45EA-9159-CFCB770C53BE}" destId="{AD7B3F41-DD0B-614E-B495-5F757FEA9406}" srcOrd="0" destOrd="0" presId="urn:microsoft.com/office/officeart/2016/7/layout/RepeatingBendingProcessNew"/>
    <dgm:cxn modelId="{83E6DEBE-70C2-3A4E-86C2-D0A0FDEED451}" type="presOf" srcId="{65935C53-937A-4BB0-8B49-7B4B6A0E5179}" destId="{5E5CF158-4D4A-C74B-B887-C4B024CA6F60}" srcOrd="1" destOrd="0" presId="urn:microsoft.com/office/officeart/2016/7/layout/RepeatingBendingProcessNew"/>
    <dgm:cxn modelId="{416754D9-EA3B-F94E-9012-C93CDA9AC6CB}" type="presOf" srcId="{34AFED72-DDA7-481B-AEC9-F224E8A67646}" destId="{20174C7A-9503-284E-9C63-CABA4289CC8E}" srcOrd="0" destOrd="0" presId="urn:microsoft.com/office/officeart/2016/7/layout/RepeatingBendingProcessNew"/>
    <dgm:cxn modelId="{163F38F2-062A-427D-B8B9-1117B845D683}" srcId="{E7C65295-4817-4645-93EA-6D735D2FD246}" destId="{A5E8668C-B1DC-45EA-9159-CFCB770C53BE}" srcOrd="3" destOrd="0" parTransId="{BCF96B77-BA43-4B97-AA44-4369B46AFB79}" sibTransId="{79E5C09D-8653-41C9-AA6E-444A08AFECFB}"/>
    <dgm:cxn modelId="{1BC686F7-AB21-2C4F-AD6E-20750AF38870}" type="presOf" srcId="{D33D6569-58D9-4440-891B-C35BCCBF1579}" destId="{A6FC1402-2895-684E-B917-0B72A647BFF5}" srcOrd="0" destOrd="0" presId="urn:microsoft.com/office/officeart/2016/7/layout/RepeatingBendingProcessNew"/>
    <dgm:cxn modelId="{6B130DF9-6115-3445-A4FE-2F42740C8C54}" type="presOf" srcId="{1C68D8FA-9F87-4A77-8E99-840440886818}" destId="{AB0A6928-DF43-924D-A673-32C1A159FE97}" srcOrd="0" destOrd="0" presId="urn:microsoft.com/office/officeart/2016/7/layout/RepeatingBendingProcessNew"/>
    <dgm:cxn modelId="{9B5980FB-1020-40BD-9139-2B6CAAE26E0F}" srcId="{E7C65295-4817-4645-93EA-6D735D2FD246}" destId="{34AFED72-DDA7-481B-AEC9-F224E8A67646}" srcOrd="1" destOrd="0" parTransId="{4DF293E0-5731-41EF-A24A-375DECD1E10E}" sibTransId="{D33D6569-58D9-4440-891B-C35BCCBF1579}"/>
    <dgm:cxn modelId="{984B7848-C802-FA4A-848D-82D54859809B}" type="presParOf" srcId="{8586CE5B-3771-BB41-B447-026235ED8678}" destId="{B42863AF-3BF3-9548-B2BE-925C78258125}" srcOrd="0" destOrd="0" presId="urn:microsoft.com/office/officeart/2016/7/layout/RepeatingBendingProcessNew"/>
    <dgm:cxn modelId="{CAACC9EF-24A0-3C4E-AAA4-2FD27ACB3644}" type="presParOf" srcId="{8586CE5B-3771-BB41-B447-026235ED8678}" destId="{9F79B2A1-C27A-CF49-9FC3-2B59F2B4FCE3}" srcOrd="1" destOrd="0" presId="urn:microsoft.com/office/officeart/2016/7/layout/RepeatingBendingProcessNew"/>
    <dgm:cxn modelId="{849DE91E-4372-214A-9154-1876C60C0BE2}" type="presParOf" srcId="{9F79B2A1-C27A-CF49-9FC3-2B59F2B4FCE3}" destId="{5E5CF158-4D4A-C74B-B887-C4B024CA6F60}" srcOrd="0" destOrd="0" presId="urn:microsoft.com/office/officeart/2016/7/layout/RepeatingBendingProcessNew"/>
    <dgm:cxn modelId="{B4AAFCC0-E86A-5246-8AE3-A5BEAB76F644}" type="presParOf" srcId="{8586CE5B-3771-BB41-B447-026235ED8678}" destId="{20174C7A-9503-284E-9C63-CABA4289CC8E}" srcOrd="2" destOrd="0" presId="urn:microsoft.com/office/officeart/2016/7/layout/RepeatingBendingProcessNew"/>
    <dgm:cxn modelId="{9540437C-3F46-564A-A8D2-C9EBE6604EAA}" type="presParOf" srcId="{8586CE5B-3771-BB41-B447-026235ED8678}" destId="{A6FC1402-2895-684E-B917-0B72A647BFF5}" srcOrd="3" destOrd="0" presId="urn:microsoft.com/office/officeart/2016/7/layout/RepeatingBendingProcessNew"/>
    <dgm:cxn modelId="{281D7216-8C3C-B84A-9D30-F37B7DEE624C}" type="presParOf" srcId="{A6FC1402-2895-684E-B917-0B72A647BFF5}" destId="{51FE9C5A-DD31-ED41-B13F-DEAA1E2A3FAA}" srcOrd="0" destOrd="0" presId="urn:microsoft.com/office/officeart/2016/7/layout/RepeatingBendingProcessNew"/>
    <dgm:cxn modelId="{7281D13F-AEB6-1641-ABB6-3470F3C7AEEE}" type="presParOf" srcId="{8586CE5B-3771-BB41-B447-026235ED8678}" destId="{C6F411D6-79C7-DA44-8FF6-D2B998094E79}" srcOrd="4" destOrd="0" presId="urn:microsoft.com/office/officeart/2016/7/layout/RepeatingBendingProcessNew"/>
    <dgm:cxn modelId="{F343F8E1-7FF8-0246-8F53-AAEFA2BFB2D6}" type="presParOf" srcId="{8586CE5B-3771-BB41-B447-026235ED8678}" destId="{AB0A6928-DF43-924D-A673-32C1A159FE97}" srcOrd="5" destOrd="0" presId="urn:microsoft.com/office/officeart/2016/7/layout/RepeatingBendingProcessNew"/>
    <dgm:cxn modelId="{22B73C3D-C13F-1848-9AA2-4504054AC951}" type="presParOf" srcId="{AB0A6928-DF43-924D-A673-32C1A159FE97}" destId="{58EA9DBA-DB2D-8445-9511-5C5DE862E2E6}" srcOrd="0" destOrd="0" presId="urn:microsoft.com/office/officeart/2016/7/layout/RepeatingBendingProcessNew"/>
    <dgm:cxn modelId="{B8C47EE8-9CE0-C446-A1EA-0687F27BFA0E}" type="presParOf" srcId="{8586CE5B-3771-BB41-B447-026235ED8678}" destId="{AD7B3F41-DD0B-614E-B495-5F757FEA9406}" srcOrd="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C65295-4817-4645-93EA-6D735D2FD246}"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6160AC66-973C-48F3-B2CB-52754F81CB82}">
      <dgm:prSet/>
      <dgm:spPr/>
      <dgm:t>
        <a:bodyPr/>
        <a:lstStyle/>
        <a:p>
          <a:r>
            <a:rPr lang="en-US"/>
            <a:t>Embed the user query using the same embedding LLM</a:t>
          </a:r>
        </a:p>
      </dgm:t>
    </dgm:pt>
    <dgm:pt modelId="{E309420D-AE8D-4EDF-93C6-BF50BA93CA11}" type="parTrans" cxnId="{C9B952EC-5CC3-4A31-91FE-712AAF42D738}">
      <dgm:prSet/>
      <dgm:spPr/>
      <dgm:t>
        <a:bodyPr/>
        <a:lstStyle/>
        <a:p>
          <a:endParaRPr lang="en-US"/>
        </a:p>
      </dgm:t>
    </dgm:pt>
    <dgm:pt modelId="{380816C5-C597-4F44-82EB-611642230FE2}" type="sibTrans" cxnId="{C9B952EC-5CC3-4A31-91FE-712AAF42D738}">
      <dgm:prSet/>
      <dgm:spPr/>
      <dgm:t>
        <a:bodyPr/>
        <a:lstStyle/>
        <a:p>
          <a:endParaRPr lang="en-US"/>
        </a:p>
      </dgm:t>
    </dgm:pt>
    <dgm:pt modelId="{64CAC8E7-2015-41C8-979E-1BDF7452C2AA}">
      <dgm:prSet/>
      <dgm:spPr/>
      <dgm:t>
        <a:bodyPr/>
        <a:lstStyle/>
        <a:p>
          <a:r>
            <a:rPr lang="en-US"/>
            <a:t>Trigger the NPU accelerated Cosine Similarity search on corpus directory</a:t>
          </a:r>
        </a:p>
      </dgm:t>
    </dgm:pt>
    <dgm:pt modelId="{4901AF26-462E-4310-B533-4879A3FECE43}" type="parTrans" cxnId="{2A6C9064-1135-46B0-95A9-426A69281596}">
      <dgm:prSet/>
      <dgm:spPr/>
      <dgm:t>
        <a:bodyPr/>
        <a:lstStyle/>
        <a:p>
          <a:endParaRPr lang="en-US"/>
        </a:p>
      </dgm:t>
    </dgm:pt>
    <dgm:pt modelId="{65935C53-937A-4BB0-8B49-7B4B6A0E5179}" type="sibTrans" cxnId="{2A6C9064-1135-46B0-95A9-426A69281596}">
      <dgm:prSet/>
      <dgm:spPr/>
      <dgm:t>
        <a:bodyPr/>
        <a:lstStyle/>
        <a:p>
          <a:endParaRPr lang="en-US"/>
        </a:p>
      </dgm:t>
    </dgm:pt>
    <dgm:pt modelId="{34AFED72-DDA7-481B-AEC9-F224E8A67646}">
      <dgm:prSet/>
      <dgm:spPr/>
      <dgm:t>
        <a:bodyPr/>
        <a:lstStyle/>
        <a:p>
          <a:r>
            <a:rPr lang="en-US"/>
            <a:t>Obtain text chunks corresponding to embedding hashes yielded from search results</a:t>
          </a:r>
        </a:p>
      </dgm:t>
    </dgm:pt>
    <dgm:pt modelId="{4DF293E0-5731-41EF-A24A-375DECD1E10E}" type="parTrans" cxnId="{9B5980FB-1020-40BD-9139-2B6CAAE26E0F}">
      <dgm:prSet/>
      <dgm:spPr/>
      <dgm:t>
        <a:bodyPr/>
        <a:lstStyle/>
        <a:p>
          <a:endParaRPr lang="en-US"/>
        </a:p>
      </dgm:t>
    </dgm:pt>
    <dgm:pt modelId="{D33D6569-58D9-4440-891B-C35BCCBF1579}" type="sibTrans" cxnId="{9B5980FB-1020-40BD-9139-2B6CAAE26E0F}">
      <dgm:prSet/>
      <dgm:spPr/>
      <dgm:t>
        <a:bodyPr/>
        <a:lstStyle/>
        <a:p>
          <a:endParaRPr lang="en-US"/>
        </a:p>
      </dgm:t>
    </dgm:pt>
    <dgm:pt modelId="{6EC8482E-A5E7-48D5-B0F9-6C2928A5811B}">
      <dgm:prSet/>
      <dgm:spPr/>
      <dgm:t>
        <a:bodyPr/>
        <a:lstStyle/>
        <a:p>
          <a:r>
            <a:rPr lang="en-US"/>
            <a:t>Combine chunks into single context/prompt text for the LLM</a:t>
          </a:r>
        </a:p>
      </dgm:t>
    </dgm:pt>
    <dgm:pt modelId="{C4F94794-C71F-4ED1-8175-E174E89CF820}" type="parTrans" cxnId="{7FD0DB7F-F12A-48B4-8F85-7FDA0E5A91C2}">
      <dgm:prSet/>
      <dgm:spPr/>
      <dgm:t>
        <a:bodyPr/>
        <a:lstStyle/>
        <a:p>
          <a:endParaRPr lang="en-US"/>
        </a:p>
      </dgm:t>
    </dgm:pt>
    <dgm:pt modelId="{1C68D8FA-9F87-4A77-8E99-840440886818}" type="sibTrans" cxnId="{7FD0DB7F-F12A-48B4-8F85-7FDA0E5A91C2}">
      <dgm:prSet/>
      <dgm:spPr/>
      <dgm:t>
        <a:bodyPr/>
        <a:lstStyle/>
        <a:p>
          <a:endParaRPr lang="en-US"/>
        </a:p>
      </dgm:t>
    </dgm:pt>
    <dgm:pt modelId="{A5E8668C-B1DC-45EA-9159-CFCB770C53BE}">
      <dgm:prSet/>
      <dgm:spPr/>
      <dgm:t>
        <a:bodyPr/>
        <a:lstStyle/>
        <a:p>
          <a:r>
            <a:rPr lang="en-US"/>
            <a:t>Invoke the Chat LLM and obtain response</a:t>
          </a:r>
        </a:p>
      </dgm:t>
    </dgm:pt>
    <dgm:pt modelId="{BCF96B77-BA43-4B97-AA44-4369B46AFB79}" type="parTrans" cxnId="{163F38F2-062A-427D-B8B9-1117B845D683}">
      <dgm:prSet/>
      <dgm:spPr/>
      <dgm:t>
        <a:bodyPr/>
        <a:lstStyle/>
        <a:p>
          <a:endParaRPr lang="en-US"/>
        </a:p>
      </dgm:t>
    </dgm:pt>
    <dgm:pt modelId="{79E5C09D-8653-41C9-AA6E-444A08AFECFB}" type="sibTrans" cxnId="{163F38F2-062A-427D-B8B9-1117B845D683}">
      <dgm:prSet/>
      <dgm:spPr/>
      <dgm:t>
        <a:bodyPr/>
        <a:lstStyle/>
        <a:p>
          <a:endParaRPr lang="en-US"/>
        </a:p>
      </dgm:t>
    </dgm:pt>
    <dgm:pt modelId="{8586CE5B-3771-BB41-B447-026235ED8678}" type="pres">
      <dgm:prSet presAssocID="{E7C65295-4817-4645-93EA-6D735D2FD246}" presName="Name0" presStyleCnt="0">
        <dgm:presLayoutVars>
          <dgm:dir/>
          <dgm:resizeHandles val="exact"/>
        </dgm:presLayoutVars>
      </dgm:prSet>
      <dgm:spPr/>
    </dgm:pt>
    <dgm:pt modelId="{A9E0BECD-8A3D-2F46-AA29-D554434F9585}" type="pres">
      <dgm:prSet presAssocID="{6160AC66-973C-48F3-B2CB-52754F81CB82}" presName="node" presStyleLbl="node1" presStyleIdx="0" presStyleCnt="5">
        <dgm:presLayoutVars>
          <dgm:bulletEnabled val="1"/>
        </dgm:presLayoutVars>
      </dgm:prSet>
      <dgm:spPr/>
    </dgm:pt>
    <dgm:pt modelId="{BB72AEC3-2B0D-9C41-BF6A-06DE7FC85532}" type="pres">
      <dgm:prSet presAssocID="{380816C5-C597-4F44-82EB-611642230FE2}" presName="sibTrans" presStyleLbl="sibTrans1D1" presStyleIdx="0" presStyleCnt="4"/>
      <dgm:spPr/>
    </dgm:pt>
    <dgm:pt modelId="{53BBA521-1FBC-3044-8CDD-6E78979F2AF8}" type="pres">
      <dgm:prSet presAssocID="{380816C5-C597-4F44-82EB-611642230FE2}" presName="connectorText" presStyleLbl="sibTrans1D1" presStyleIdx="0" presStyleCnt="4"/>
      <dgm:spPr/>
    </dgm:pt>
    <dgm:pt modelId="{B42863AF-3BF3-9548-B2BE-925C78258125}" type="pres">
      <dgm:prSet presAssocID="{64CAC8E7-2015-41C8-979E-1BDF7452C2AA}" presName="node" presStyleLbl="node1" presStyleIdx="1" presStyleCnt="5">
        <dgm:presLayoutVars>
          <dgm:bulletEnabled val="1"/>
        </dgm:presLayoutVars>
      </dgm:prSet>
      <dgm:spPr/>
    </dgm:pt>
    <dgm:pt modelId="{9F79B2A1-C27A-CF49-9FC3-2B59F2B4FCE3}" type="pres">
      <dgm:prSet presAssocID="{65935C53-937A-4BB0-8B49-7B4B6A0E5179}" presName="sibTrans" presStyleLbl="sibTrans1D1" presStyleIdx="1" presStyleCnt="4"/>
      <dgm:spPr/>
    </dgm:pt>
    <dgm:pt modelId="{5E5CF158-4D4A-C74B-B887-C4B024CA6F60}" type="pres">
      <dgm:prSet presAssocID="{65935C53-937A-4BB0-8B49-7B4B6A0E5179}" presName="connectorText" presStyleLbl="sibTrans1D1" presStyleIdx="1" presStyleCnt="4"/>
      <dgm:spPr/>
    </dgm:pt>
    <dgm:pt modelId="{20174C7A-9503-284E-9C63-CABA4289CC8E}" type="pres">
      <dgm:prSet presAssocID="{34AFED72-DDA7-481B-AEC9-F224E8A67646}" presName="node" presStyleLbl="node1" presStyleIdx="2" presStyleCnt="5">
        <dgm:presLayoutVars>
          <dgm:bulletEnabled val="1"/>
        </dgm:presLayoutVars>
      </dgm:prSet>
      <dgm:spPr/>
    </dgm:pt>
    <dgm:pt modelId="{A6FC1402-2895-684E-B917-0B72A647BFF5}" type="pres">
      <dgm:prSet presAssocID="{D33D6569-58D9-4440-891B-C35BCCBF1579}" presName="sibTrans" presStyleLbl="sibTrans1D1" presStyleIdx="2" presStyleCnt="4"/>
      <dgm:spPr/>
    </dgm:pt>
    <dgm:pt modelId="{51FE9C5A-DD31-ED41-B13F-DEAA1E2A3FAA}" type="pres">
      <dgm:prSet presAssocID="{D33D6569-58D9-4440-891B-C35BCCBF1579}" presName="connectorText" presStyleLbl="sibTrans1D1" presStyleIdx="2" presStyleCnt="4"/>
      <dgm:spPr/>
    </dgm:pt>
    <dgm:pt modelId="{C6F411D6-79C7-DA44-8FF6-D2B998094E79}" type="pres">
      <dgm:prSet presAssocID="{6EC8482E-A5E7-48D5-B0F9-6C2928A5811B}" presName="node" presStyleLbl="node1" presStyleIdx="3" presStyleCnt="5">
        <dgm:presLayoutVars>
          <dgm:bulletEnabled val="1"/>
        </dgm:presLayoutVars>
      </dgm:prSet>
      <dgm:spPr/>
    </dgm:pt>
    <dgm:pt modelId="{AB0A6928-DF43-924D-A673-32C1A159FE97}" type="pres">
      <dgm:prSet presAssocID="{1C68D8FA-9F87-4A77-8E99-840440886818}" presName="sibTrans" presStyleLbl="sibTrans1D1" presStyleIdx="3" presStyleCnt="4"/>
      <dgm:spPr/>
    </dgm:pt>
    <dgm:pt modelId="{58EA9DBA-DB2D-8445-9511-5C5DE862E2E6}" type="pres">
      <dgm:prSet presAssocID="{1C68D8FA-9F87-4A77-8E99-840440886818}" presName="connectorText" presStyleLbl="sibTrans1D1" presStyleIdx="3" presStyleCnt="4"/>
      <dgm:spPr/>
    </dgm:pt>
    <dgm:pt modelId="{AD7B3F41-DD0B-614E-B495-5F757FEA9406}" type="pres">
      <dgm:prSet presAssocID="{A5E8668C-B1DC-45EA-9159-CFCB770C53BE}" presName="node" presStyleLbl="node1" presStyleIdx="4" presStyleCnt="5">
        <dgm:presLayoutVars>
          <dgm:bulletEnabled val="1"/>
        </dgm:presLayoutVars>
      </dgm:prSet>
      <dgm:spPr/>
    </dgm:pt>
  </dgm:ptLst>
  <dgm:cxnLst>
    <dgm:cxn modelId="{750D6004-8D83-9B4E-A2FE-F33ECBA207A0}" type="presOf" srcId="{1C68D8FA-9F87-4A77-8E99-840440886818}" destId="{58EA9DBA-DB2D-8445-9511-5C5DE862E2E6}" srcOrd="1" destOrd="0" presId="urn:microsoft.com/office/officeart/2016/7/layout/RepeatingBendingProcessNew"/>
    <dgm:cxn modelId="{496B9B0E-C5F4-8046-9922-D049B5E101F7}" type="presOf" srcId="{E7C65295-4817-4645-93EA-6D735D2FD246}" destId="{8586CE5B-3771-BB41-B447-026235ED8678}" srcOrd="0" destOrd="0" presId="urn:microsoft.com/office/officeart/2016/7/layout/RepeatingBendingProcessNew"/>
    <dgm:cxn modelId="{73869A11-B3C9-EC4F-B233-103EF86C8955}" type="presOf" srcId="{64CAC8E7-2015-41C8-979E-1BDF7452C2AA}" destId="{B42863AF-3BF3-9548-B2BE-925C78258125}" srcOrd="0" destOrd="0" presId="urn:microsoft.com/office/officeart/2016/7/layout/RepeatingBendingProcessNew"/>
    <dgm:cxn modelId="{47BD1224-E5D6-7540-8C54-26F39C5BCA4B}" type="presOf" srcId="{65935C53-937A-4BB0-8B49-7B4B6A0E5179}" destId="{9F79B2A1-C27A-CF49-9FC3-2B59F2B4FCE3}" srcOrd="0" destOrd="0" presId="urn:microsoft.com/office/officeart/2016/7/layout/RepeatingBendingProcessNew"/>
    <dgm:cxn modelId="{A335783A-2B03-B74F-8752-BF6DFD2F76EF}" type="presOf" srcId="{6160AC66-973C-48F3-B2CB-52754F81CB82}" destId="{A9E0BECD-8A3D-2F46-AA29-D554434F9585}" srcOrd="0" destOrd="0" presId="urn:microsoft.com/office/officeart/2016/7/layout/RepeatingBendingProcessNew"/>
    <dgm:cxn modelId="{966DF35D-F496-F941-A61B-D15F9993FDC8}" type="presOf" srcId="{D33D6569-58D9-4440-891B-C35BCCBF1579}" destId="{51FE9C5A-DD31-ED41-B13F-DEAA1E2A3FAA}" srcOrd="1" destOrd="0" presId="urn:microsoft.com/office/officeart/2016/7/layout/RepeatingBendingProcessNew"/>
    <dgm:cxn modelId="{2A6C9064-1135-46B0-95A9-426A69281596}" srcId="{E7C65295-4817-4645-93EA-6D735D2FD246}" destId="{64CAC8E7-2015-41C8-979E-1BDF7452C2AA}" srcOrd="1" destOrd="0" parTransId="{4901AF26-462E-4310-B533-4879A3FECE43}" sibTransId="{65935C53-937A-4BB0-8B49-7B4B6A0E5179}"/>
    <dgm:cxn modelId="{57C7257C-62A1-FA4A-8420-6D197454FDE3}" type="presOf" srcId="{380816C5-C597-4F44-82EB-611642230FE2}" destId="{BB72AEC3-2B0D-9C41-BF6A-06DE7FC85532}" srcOrd="0" destOrd="0" presId="urn:microsoft.com/office/officeart/2016/7/layout/RepeatingBendingProcessNew"/>
    <dgm:cxn modelId="{7FD0DB7F-F12A-48B4-8F85-7FDA0E5A91C2}" srcId="{E7C65295-4817-4645-93EA-6D735D2FD246}" destId="{6EC8482E-A5E7-48D5-B0F9-6C2928A5811B}" srcOrd="3" destOrd="0" parTransId="{C4F94794-C71F-4ED1-8175-E174E89CF820}" sibTransId="{1C68D8FA-9F87-4A77-8E99-840440886818}"/>
    <dgm:cxn modelId="{6B9F2C94-DB78-E041-9030-FF9C21A52050}" type="presOf" srcId="{6EC8482E-A5E7-48D5-B0F9-6C2928A5811B}" destId="{C6F411D6-79C7-DA44-8FF6-D2B998094E79}" srcOrd="0" destOrd="0" presId="urn:microsoft.com/office/officeart/2016/7/layout/RepeatingBendingProcessNew"/>
    <dgm:cxn modelId="{F26C109F-AEF4-904E-91BE-09F069277ADB}" type="presOf" srcId="{A5E8668C-B1DC-45EA-9159-CFCB770C53BE}" destId="{AD7B3F41-DD0B-614E-B495-5F757FEA9406}" srcOrd="0" destOrd="0" presId="urn:microsoft.com/office/officeart/2016/7/layout/RepeatingBendingProcessNew"/>
    <dgm:cxn modelId="{83E6DEBE-70C2-3A4E-86C2-D0A0FDEED451}" type="presOf" srcId="{65935C53-937A-4BB0-8B49-7B4B6A0E5179}" destId="{5E5CF158-4D4A-C74B-B887-C4B024CA6F60}" srcOrd="1" destOrd="0" presId="urn:microsoft.com/office/officeart/2016/7/layout/RepeatingBendingProcessNew"/>
    <dgm:cxn modelId="{EF20EAC5-8470-AC4F-99ED-1EB1D3F4A3FF}" type="presOf" srcId="{380816C5-C597-4F44-82EB-611642230FE2}" destId="{53BBA521-1FBC-3044-8CDD-6E78979F2AF8}" srcOrd="1" destOrd="0" presId="urn:microsoft.com/office/officeart/2016/7/layout/RepeatingBendingProcessNew"/>
    <dgm:cxn modelId="{416754D9-EA3B-F94E-9012-C93CDA9AC6CB}" type="presOf" srcId="{34AFED72-DDA7-481B-AEC9-F224E8A67646}" destId="{20174C7A-9503-284E-9C63-CABA4289CC8E}" srcOrd="0" destOrd="0" presId="urn:microsoft.com/office/officeart/2016/7/layout/RepeatingBendingProcessNew"/>
    <dgm:cxn modelId="{C9B952EC-5CC3-4A31-91FE-712AAF42D738}" srcId="{E7C65295-4817-4645-93EA-6D735D2FD246}" destId="{6160AC66-973C-48F3-B2CB-52754F81CB82}" srcOrd="0" destOrd="0" parTransId="{E309420D-AE8D-4EDF-93C6-BF50BA93CA11}" sibTransId="{380816C5-C597-4F44-82EB-611642230FE2}"/>
    <dgm:cxn modelId="{163F38F2-062A-427D-B8B9-1117B845D683}" srcId="{E7C65295-4817-4645-93EA-6D735D2FD246}" destId="{A5E8668C-B1DC-45EA-9159-CFCB770C53BE}" srcOrd="4" destOrd="0" parTransId="{BCF96B77-BA43-4B97-AA44-4369B46AFB79}" sibTransId="{79E5C09D-8653-41C9-AA6E-444A08AFECFB}"/>
    <dgm:cxn modelId="{1BC686F7-AB21-2C4F-AD6E-20750AF38870}" type="presOf" srcId="{D33D6569-58D9-4440-891B-C35BCCBF1579}" destId="{A6FC1402-2895-684E-B917-0B72A647BFF5}" srcOrd="0" destOrd="0" presId="urn:microsoft.com/office/officeart/2016/7/layout/RepeatingBendingProcessNew"/>
    <dgm:cxn modelId="{6B130DF9-6115-3445-A4FE-2F42740C8C54}" type="presOf" srcId="{1C68D8FA-9F87-4A77-8E99-840440886818}" destId="{AB0A6928-DF43-924D-A673-32C1A159FE97}" srcOrd="0" destOrd="0" presId="urn:microsoft.com/office/officeart/2016/7/layout/RepeatingBendingProcessNew"/>
    <dgm:cxn modelId="{9B5980FB-1020-40BD-9139-2B6CAAE26E0F}" srcId="{E7C65295-4817-4645-93EA-6D735D2FD246}" destId="{34AFED72-DDA7-481B-AEC9-F224E8A67646}" srcOrd="2" destOrd="0" parTransId="{4DF293E0-5731-41EF-A24A-375DECD1E10E}" sibTransId="{D33D6569-58D9-4440-891B-C35BCCBF1579}"/>
    <dgm:cxn modelId="{0C169D76-36C1-0042-93E7-81D284F200E4}" type="presParOf" srcId="{8586CE5B-3771-BB41-B447-026235ED8678}" destId="{A9E0BECD-8A3D-2F46-AA29-D554434F9585}" srcOrd="0" destOrd="0" presId="urn:microsoft.com/office/officeart/2016/7/layout/RepeatingBendingProcessNew"/>
    <dgm:cxn modelId="{C34A55D3-67E9-7540-868A-6C42FCB80738}" type="presParOf" srcId="{8586CE5B-3771-BB41-B447-026235ED8678}" destId="{BB72AEC3-2B0D-9C41-BF6A-06DE7FC85532}" srcOrd="1" destOrd="0" presId="urn:microsoft.com/office/officeart/2016/7/layout/RepeatingBendingProcessNew"/>
    <dgm:cxn modelId="{C19EF8A9-2B80-4149-ACAD-FE102D2EE3B5}" type="presParOf" srcId="{BB72AEC3-2B0D-9C41-BF6A-06DE7FC85532}" destId="{53BBA521-1FBC-3044-8CDD-6E78979F2AF8}" srcOrd="0" destOrd="0" presId="urn:microsoft.com/office/officeart/2016/7/layout/RepeatingBendingProcessNew"/>
    <dgm:cxn modelId="{984B7848-C802-FA4A-848D-82D54859809B}" type="presParOf" srcId="{8586CE5B-3771-BB41-B447-026235ED8678}" destId="{B42863AF-3BF3-9548-B2BE-925C78258125}" srcOrd="2" destOrd="0" presId="urn:microsoft.com/office/officeart/2016/7/layout/RepeatingBendingProcessNew"/>
    <dgm:cxn modelId="{CAACC9EF-24A0-3C4E-AAA4-2FD27ACB3644}" type="presParOf" srcId="{8586CE5B-3771-BB41-B447-026235ED8678}" destId="{9F79B2A1-C27A-CF49-9FC3-2B59F2B4FCE3}" srcOrd="3" destOrd="0" presId="urn:microsoft.com/office/officeart/2016/7/layout/RepeatingBendingProcessNew"/>
    <dgm:cxn modelId="{849DE91E-4372-214A-9154-1876C60C0BE2}" type="presParOf" srcId="{9F79B2A1-C27A-CF49-9FC3-2B59F2B4FCE3}" destId="{5E5CF158-4D4A-C74B-B887-C4B024CA6F60}" srcOrd="0" destOrd="0" presId="urn:microsoft.com/office/officeart/2016/7/layout/RepeatingBendingProcessNew"/>
    <dgm:cxn modelId="{B4AAFCC0-E86A-5246-8AE3-A5BEAB76F644}" type="presParOf" srcId="{8586CE5B-3771-BB41-B447-026235ED8678}" destId="{20174C7A-9503-284E-9C63-CABA4289CC8E}" srcOrd="4" destOrd="0" presId="urn:microsoft.com/office/officeart/2016/7/layout/RepeatingBendingProcessNew"/>
    <dgm:cxn modelId="{9540437C-3F46-564A-A8D2-C9EBE6604EAA}" type="presParOf" srcId="{8586CE5B-3771-BB41-B447-026235ED8678}" destId="{A6FC1402-2895-684E-B917-0B72A647BFF5}" srcOrd="5" destOrd="0" presId="urn:microsoft.com/office/officeart/2016/7/layout/RepeatingBendingProcessNew"/>
    <dgm:cxn modelId="{281D7216-8C3C-B84A-9D30-F37B7DEE624C}" type="presParOf" srcId="{A6FC1402-2895-684E-B917-0B72A647BFF5}" destId="{51FE9C5A-DD31-ED41-B13F-DEAA1E2A3FAA}" srcOrd="0" destOrd="0" presId="urn:microsoft.com/office/officeart/2016/7/layout/RepeatingBendingProcessNew"/>
    <dgm:cxn modelId="{7281D13F-AEB6-1641-ABB6-3470F3C7AEEE}" type="presParOf" srcId="{8586CE5B-3771-BB41-B447-026235ED8678}" destId="{C6F411D6-79C7-DA44-8FF6-D2B998094E79}" srcOrd="6" destOrd="0" presId="urn:microsoft.com/office/officeart/2016/7/layout/RepeatingBendingProcessNew"/>
    <dgm:cxn modelId="{F343F8E1-7FF8-0246-8F53-AAEFA2BFB2D6}" type="presParOf" srcId="{8586CE5B-3771-BB41-B447-026235ED8678}" destId="{AB0A6928-DF43-924D-A673-32C1A159FE97}" srcOrd="7" destOrd="0" presId="urn:microsoft.com/office/officeart/2016/7/layout/RepeatingBendingProcessNew"/>
    <dgm:cxn modelId="{22B73C3D-C13F-1848-9AA2-4504054AC951}" type="presParOf" srcId="{AB0A6928-DF43-924D-A673-32C1A159FE97}" destId="{58EA9DBA-DB2D-8445-9511-5C5DE862E2E6}" srcOrd="0" destOrd="0" presId="urn:microsoft.com/office/officeart/2016/7/layout/RepeatingBendingProcessNew"/>
    <dgm:cxn modelId="{B8C47EE8-9CE0-C446-A1EA-0687F27BFA0E}" type="presParOf" srcId="{8586CE5B-3771-BB41-B447-026235ED8678}" destId="{AD7B3F41-DD0B-614E-B495-5F757FEA9406}" srcOrd="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A4347-AA0C-442B-8810-0E6A7C658AD5}">
      <dsp:nvSpPr>
        <dsp:cNvPr id="0" name=""/>
        <dsp:cNvSpPr/>
      </dsp:nvSpPr>
      <dsp:spPr>
        <a:xfrm>
          <a:off x="25368" y="795493"/>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7FEFBB-0E9C-4D05-8A03-B8E58E07FF48}">
      <dsp:nvSpPr>
        <dsp:cNvPr id="0" name=""/>
        <dsp:cNvSpPr/>
      </dsp:nvSpPr>
      <dsp:spPr>
        <a:xfrm>
          <a:off x="252752" y="1022877"/>
          <a:ext cx="628012" cy="6280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7E49AB-D6C9-4E90-9B29-A5FEDFCAED3B}">
      <dsp:nvSpPr>
        <dsp:cNvPr id="0" name=""/>
        <dsp:cNvSpPr/>
      </dsp:nvSpPr>
      <dsp:spPr>
        <a:xfrm>
          <a:off x="1340173" y="795493"/>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Shared memory-mapped files: When multiple threads handle different user requests, redundant file reads are avoided because the mmap</a:t>
          </a:r>
        </a:p>
      </dsp:txBody>
      <dsp:txXfrm>
        <a:off x="1340173" y="795493"/>
        <a:ext cx="2552269" cy="1082781"/>
      </dsp:txXfrm>
    </dsp:sp>
    <dsp:sp modelId="{CC51461E-4F52-4713-A8C3-EDEF61D06806}">
      <dsp:nvSpPr>
        <dsp:cNvPr id="0" name=""/>
        <dsp:cNvSpPr/>
      </dsp:nvSpPr>
      <dsp:spPr>
        <a:xfrm>
          <a:off x="4337156" y="795493"/>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CCE843-C75B-4E4F-BF32-8CA01250EDF9}">
      <dsp:nvSpPr>
        <dsp:cNvPr id="0" name=""/>
        <dsp:cNvSpPr/>
      </dsp:nvSpPr>
      <dsp:spPr>
        <a:xfrm>
          <a:off x="4564540" y="1022877"/>
          <a:ext cx="628012" cy="6280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CD1F97-F2DD-4595-9485-63860ED13515}">
      <dsp:nvSpPr>
        <dsp:cNvPr id="0" name=""/>
        <dsp:cNvSpPr/>
      </dsp:nvSpPr>
      <dsp:spPr>
        <a:xfrm>
          <a:off x="5651962" y="795493"/>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Zero-copy access: Data is accessed directly from memory without duplication.</a:t>
          </a:r>
        </a:p>
      </dsp:txBody>
      <dsp:txXfrm>
        <a:off x="5651962" y="795493"/>
        <a:ext cx="2552269" cy="1082781"/>
      </dsp:txXfrm>
    </dsp:sp>
    <dsp:sp modelId="{8D595777-D1FA-4AC3-BECB-12D8126B6D59}">
      <dsp:nvSpPr>
        <dsp:cNvPr id="0" name=""/>
        <dsp:cNvSpPr/>
      </dsp:nvSpPr>
      <dsp:spPr>
        <a:xfrm>
          <a:off x="25368" y="2647688"/>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7A08FB-DB57-45C4-85B0-970AE2DAFBEA}">
      <dsp:nvSpPr>
        <dsp:cNvPr id="0" name=""/>
        <dsp:cNvSpPr/>
      </dsp:nvSpPr>
      <dsp:spPr>
        <a:xfrm>
          <a:off x="252752" y="2875072"/>
          <a:ext cx="628012" cy="6280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65094E-063F-4546-82FA-9C4CB5B19277}">
      <dsp:nvSpPr>
        <dsp:cNvPr id="0" name=""/>
        <dsp:cNvSpPr/>
      </dsp:nvSpPr>
      <dsp:spPr>
        <a:xfrm>
          <a:off x="1340173" y="2647688"/>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Additionally, the operating system can page the data out to swap memory and page it back in when needed, optimizing for repeated periodic reads.</a:t>
          </a:r>
        </a:p>
      </dsp:txBody>
      <dsp:txXfrm>
        <a:off x="1340173" y="2647688"/>
        <a:ext cx="2552269" cy="1082781"/>
      </dsp:txXfrm>
    </dsp:sp>
    <dsp:sp modelId="{B2A72481-1E28-4864-8B95-83678929C703}">
      <dsp:nvSpPr>
        <dsp:cNvPr id="0" name=""/>
        <dsp:cNvSpPr/>
      </dsp:nvSpPr>
      <dsp:spPr>
        <a:xfrm>
          <a:off x="4337156" y="2647688"/>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CD97E5-F275-4668-8FCB-3C997BA2EE51}">
      <dsp:nvSpPr>
        <dsp:cNvPr id="0" name=""/>
        <dsp:cNvSpPr/>
      </dsp:nvSpPr>
      <dsp:spPr>
        <a:xfrm>
          <a:off x="4564540" y="2875072"/>
          <a:ext cx="628012" cy="6280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5B8F22-78DE-45AB-A827-45DEC43FAFD3}">
      <dsp:nvSpPr>
        <dsp:cNvPr id="0" name=""/>
        <dsp:cNvSpPr/>
      </dsp:nvSpPr>
      <dsp:spPr>
        <a:xfrm>
          <a:off x="5651962" y="2647688"/>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Unified memory architecture: Seamless access between CPU, GPU and NPU, eliminating the need for data transfers during vector similarity computations.</a:t>
          </a:r>
        </a:p>
      </dsp:txBody>
      <dsp:txXfrm>
        <a:off x="5651962" y="2647688"/>
        <a:ext cx="2552269" cy="1082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638D5A-2D6F-4C01-9995-A206E370130D}">
      <dsp:nvSpPr>
        <dsp:cNvPr id="0" name=""/>
        <dsp:cNvSpPr/>
      </dsp:nvSpPr>
      <dsp:spPr>
        <a:xfrm>
          <a:off x="0" y="5308"/>
          <a:ext cx="4726201" cy="11979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33DCD7-8BEC-44FD-A46F-6384D18C8779}">
      <dsp:nvSpPr>
        <dsp:cNvPr id="0" name=""/>
        <dsp:cNvSpPr/>
      </dsp:nvSpPr>
      <dsp:spPr>
        <a:xfrm>
          <a:off x="362386" y="274851"/>
          <a:ext cx="659528" cy="6588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53F9FB-2534-45D8-BDCE-8837AC09F733}">
      <dsp:nvSpPr>
        <dsp:cNvPr id="0" name=""/>
        <dsp:cNvSpPr/>
      </dsp:nvSpPr>
      <dsp:spPr>
        <a:xfrm>
          <a:off x="1384302" y="5308"/>
          <a:ext cx="3320580" cy="123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747" tIns="130747" rIns="130747" bIns="130747" numCol="1" spcCol="1270" anchor="ctr" anchorCtr="0">
          <a:noAutofit/>
        </a:bodyPr>
        <a:lstStyle/>
        <a:p>
          <a:pPr marL="0" lvl="0" indent="0" algn="l" defTabSz="622300">
            <a:lnSpc>
              <a:spcPct val="90000"/>
            </a:lnSpc>
            <a:spcBef>
              <a:spcPct val="0"/>
            </a:spcBef>
            <a:spcAft>
              <a:spcPct val="35000"/>
            </a:spcAft>
            <a:buNone/>
          </a:pPr>
          <a:r>
            <a:rPr lang="en-US" sz="1400" kern="1200"/>
            <a:t>The workflow of the modules of the system and the RAG pipeline can be divided into 3 logical phases.</a:t>
          </a:r>
        </a:p>
      </dsp:txBody>
      <dsp:txXfrm>
        <a:off x="1384302" y="5308"/>
        <a:ext cx="3320580" cy="1235409"/>
      </dsp:txXfrm>
    </dsp:sp>
    <dsp:sp modelId="{FE459A20-EBAD-494D-807D-200B11D61829}">
      <dsp:nvSpPr>
        <dsp:cNvPr id="0" name=""/>
        <dsp:cNvSpPr/>
      </dsp:nvSpPr>
      <dsp:spPr>
        <a:xfrm>
          <a:off x="0" y="1549569"/>
          <a:ext cx="4726201" cy="11979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BFBF3F-425A-43BC-BADE-2BAA1209DEEB}">
      <dsp:nvSpPr>
        <dsp:cNvPr id="0" name=""/>
        <dsp:cNvSpPr/>
      </dsp:nvSpPr>
      <dsp:spPr>
        <a:xfrm>
          <a:off x="362386" y="1819113"/>
          <a:ext cx="659528" cy="6588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FBC4D2-8B1F-4292-8EE8-D4160F820DB8}">
      <dsp:nvSpPr>
        <dsp:cNvPr id="0" name=""/>
        <dsp:cNvSpPr/>
      </dsp:nvSpPr>
      <dsp:spPr>
        <a:xfrm>
          <a:off x="1384302" y="1549569"/>
          <a:ext cx="3320580" cy="123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747" tIns="130747" rIns="130747" bIns="130747" numCol="1" spcCol="1270" anchor="ctr" anchorCtr="0">
          <a:noAutofit/>
        </a:bodyPr>
        <a:lstStyle/>
        <a:p>
          <a:pPr marL="0" lvl="0" indent="0" algn="l" defTabSz="622300">
            <a:lnSpc>
              <a:spcPct val="90000"/>
            </a:lnSpc>
            <a:spcBef>
              <a:spcPct val="0"/>
            </a:spcBef>
            <a:spcAft>
              <a:spcPct val="35000"/>
            </a:spcAft>
            <a:buNone/>
          </a:pPr>
          <a:r>
            <a:rPr lang="en-US" sz="1400" kern="1200"/>
            <a:t>• System Initialization: Initializes the resources required by the system.</a:t>
          </a:r>
        </a:p>
      </dsp:txBody>
      <dsp:txXfrm>
        <a:off x="1384302" y="1549569"/>
        <a:ext cx="3320580" cy="1235409"/>
      </dsp:txXfrm>
    </dsp:sp>
    <dsp:sp modelId="{69A127F6-4C24-4580-A4BC-3F9BB6903F8A}">
      <dsp:nvSpPr>
        <dsp:cNvPr id="0" name=""/>
        <dsp:cNvSpPr/>
      </dsp:nvSpPr>
      <dsp:spPr>
        <a:xfrm>
          <a:off x="0" y="3093830"/>
          <a:ext cx="4726201" cy="11979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409D98-E539-4CC0-9BB7-51E784DA7E8E}">
      <dsp:nvSpPr>
        <dsp:cNvPr id="0" name=""/>
        <dsp:cNvSpPr/>
      </dsp:nvSpPr>
      <dsp:spPr>
        <a:xfrm>
          <a:off x="362386" y="3363374"/>
          <a:ext cx="659528" cy="6588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5DE8FC-E2A9-4914-96AD-3DFEAE5AD511}">
      <dsp:nvSpPr>
        <dsp:cNvPr id="0" name=""/>
        <dsp:cNvSpPr/>
      </dsp:nvSpPr>
      <dsp:spPr>
        <a:xfrm>
          <a:off x="1384302" y="3093830"/>
          <a:ext cx="3320580" cy="123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747" tIns="130747" rIns="130747" bIns="130747" numCol="1" spcCol="1270" anchor="ctr" anchorCtr="0">
          <a:noAutofit/>
        </a:bodyPr>
        <a:lstStyle/>
        <a:p>
          <a:pPr marL="0" lvl="0" indent="0" algn="l" defTabSz="622300">
            <a:lnSpc>
              <a:spcPct val="90000"/>
            </a:lnSpc>
            <a:spcBef>
              <a:spcPct val="0"/>
            </a:spcBef>
            <a:spcAft>
              <a:spcPct val="35000"/>
            </a:spcAft>
            <a:buNone/>
          </a:pPr>
          <a:r>
            <a:rPr lang="en-US" sz="1400" kern="1200"/>
            <a:t>• Embedding Phase: Generate embeddings for documents in the source corpus.</a:t>
          </a:r>
        </a:p>
      </dsp:txBody>
      <dsp:txXfrm>
        <a:off x="1384302" y="3093830"/>
        <a:ext cx="3320580" cy="1235409"/>
      </dsp:txXfrm>
    </dsp:sp>
    <dsp:sp modelId="{99E42F06-9866-413D-BAF8-C62B4AC66991}">
      <dsp:nvSpPr>
        <dsp:cNvPr id="0" name=""/>
        <dsp:cNvSpPr/>
      </dsp:nvSpPr>
      <dsp:spPr>
        <a:xfrm>
          <a:off x="0" y="4638091"/>
          <a:ext cx="4726201" cy="11979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31F24B-AB12-4C3B-90D7-D81E2BBBA32B}">
      <dsp:nvSpPr>
        <dsp:cNvPr id="0" name=""/>
        <dsp:cNvSpPr/>
      </dsp:nvSpPr>
      <dsp:spPr>
        <a:xfrm>
          <a:off x="362740" y="4907635"/>
          <a:ext cx="659528" cy="6588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54EDEC-D5CA-4E64-8F91-ABBBEB971992}">
      <dsp:nvSpPr>
        <dsp:cNvPr id="0" name=""/>
        <dsp:cNvSpPr/>
      </dsp:nvSpPr>
      <dsp:spPr>
        <a:xfrm>
          <a:off x="1385010" y="4638091"/>
          <a:ext cx="3297908" cy="123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747" tIns="130747" rIns="130747" bIns="130747" numCol="1" spcCol="1270" anchor="ctr" anchorCtr="0">
          <a:noAutofit/>
        </a:bodyPr>
        <a:lstStyle/>
        <a:p>
          <a:pPr marL="0" lvl="0" indent="0" algn="l" defTabSz="622300">
            <a:lnSpc>
              <a:spcPct val="90000"/>
            </a:lnSpc>
            <a:spcBef>
              <a:spcPct val="0"/>
            </a:spcBef>
            <a:spcAft>
              <a:spcPct val="35000"/>
            </a:spcAft>
            <a:buNone/>
          </a:pPr>
          <a:r>
            <a:rPr lang="en-US" sz="1400" kern="1200"/>
            <a:t>• Retrieval and Generation Phase: Leverage embedded documents to retrieve information relevant to a query made by the user and generate a response using the LLM.</a:t>
          </a:r>
        </a:p>
      </dsp:txBody>
      <dsp:txXfrm>
        <a:off x="1385010" y="4638091"/>
        <a:ext cx="3297908" cy="12354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9B2A1-C27A-CF49-9FC3-2B59F2B4FCE3}">
      <dsp:nvSpPr>
        <dsp:cNvPr id="0" name=""/>
        <dsp:cNvSpPr/>
      </dsp:nvSpPr>
      <dsp:spPr>
        <a:xfrm>
          <a:off x="2200577" y="540170"/>
          <a:ext cx="418291" cy="91440"/>
        </a:xfrm>
        <a:custGeom>
          <a:avLst/>
          <a:gdLst/>
          <a:ahLst/>
          <a:cxnLst/>
          <a:rect l="0" t="0" r="0" b="0"/>
          <a:pathLst>
            <a:path>
              <a:moveTo>
                <a:pt x="0" y="45720"/>
              </a:moveTo>
              <a:lnTo>
                <a:pt x="418291"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98500" y="583646"/>
        <a:ext cx="22444" cy="4488"/>
      </dsp:txXfrm>
    </dsp:sp>
    <dsp:sp modelId="{B42863AF-3BF3-9548-B2BE-925C78258125}">
      <dsp:nvSpPr>
        <dsp:cNvPr id="0" name=""/>
        <dsp:cNvSpPr/>
      </dsp:nvSpPr>
      <dsp:spPr>
        <a:xfrm>
          <a:off x="250675" y="379"/>
          <a:ext cx="1951701" cy="11710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635" tIns="100386" rIns="95635" bIns="100386" numCol="1" spcCol="1270" anchor="ctr" anchorCtr="0">
          <a:noAutofit/>
        </a:bodyPr>
        <a:lstStyle/>
        <a:p>
          <a:pPr marL="0" lvl="0" indent="0" algn="ctr" defTabSz="755650">
            <a:lnSpc>
              <a:spcPct val="90000"/>
            </a:lnSpc>
            <a:spcBef>
              <a:spcPct val="0"/>
            </a:spcBef>
            <a:spcAft>
              <a:spcPct val="35000"/>
            </a:spcAft>
            <a:buNone/>
          </a:pPr>
          <a:r>
            <a:rPr lang="en-US" sz="1700" kern="1200">
              <a:ea typeface="+mn-lt"/>
              <a:cs typeface="+mn-lt"/>
            </a:rPr>
            <a:t>Initialize the the PostgreSQL Database and its connection pool</a:t>
          </a:r>
          <a:endParaRPr lang="en-US" sz="1700" kern="1200"/>
        </a:p>
      </dsp:txBody>
      <dsp:txXfrm>
        <a:off x="250675" y="379"/>
        <a:ext cx="1951701" cy="1171021"/>
      </dsp:txXfrm>
    </dsp:sp>
    <dsp:sp modelId="{A6FC1402-2895-684E-B917-0B72A647BFF5}">
      <dsp:nvSpPr>
        <dsp:cNvPr id="0" name=""/>
        <dsp:cNvSpPr/>
      </dsp:nvSpPr>
      <dsp:spPr>
        <a:xfrm>
          <a:off x="4601170" y="540170"/>
          <a:ext cx="418291" cy="91440"/>
        </a:xfrm>
        <a:custGeom>
          <a:avLst/>
          <a:gdLst/>
          <a:ahLst/>
          <a:cxnLst/>
          <a:rect l="0" t="0" r="0" b="0"/>
          <a:pathLst>
            <a:path>
              <a:moveTo>
                <a:pt x="0" y="45720"/>
              </a:moveTo>
              <a:lnTo>
                <a:pt x="418291"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99093" y="583646"/>
        <a:ext cx="22444" cy="4488"/>
      </dsp:txXfrm>
    </dsp:sp>
    <dsp:sp modelId="{20174C7A-9503-284E-9C63-CABA4289CC8E}">
      <dsp:nvSpPr>
        <dsp:cNvPr id="0" name=""/>
        <dsp:cNvSpPr/>
      </dsp:nvSpPr>
      <dsp:spPr>
        <a:xfrm>
          <a:off x="2651268" y="379"/>
          <a:ext cx="1951701" cy="11710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635" tIns="100386" rIns="95635" bIns="100386" numCol="1" spcCol="1270" anchor="ctr" anchorCtr="0">
          <a:noAutofit/>
        </a:bodyPr>
        <a:lstStyle/>
        <a:p>
          <a:pPr marL="0" lvl="0" indent="0" algn="ctr" defTabSz="755650">
            <a:lnSpc>
              <a:spcPct val="90000"/>
            </a:lnSpc>
            <a:spcBef>
              <a:spcPct val="0"/>
            </a:spcBef>
            <a:spcAft>
              <a:spcPct val="35000"/>
            </a:spcAft>
            <a:buNone/>
          </a:pPr>
          <a:r>
            <a:rPr lang="en-US" sz="1700" kern="1200">
              <a:ea typeface="+mn-lt"/>
              <a:cs typeface="+mn-lt"/>
            </a:rPr>
            <a:t>Load LLM weights for chat and embedding models</a:t>
          </a:r>
          <a:endParaRPr lang="en-US" sz="1700" kern="1200"/>
        </a:p>
      </dsp:txBody>
      <dsp:txXfrm>
        <a:off x="2651268" y="379"/>
        <a:ext cx="1951701" cy="1171021"/>
      </dsp:txXfrm>
    </dsp:sp>
    <dsp:sp modelId="{C6F411D6-79C7-DA44-8FF6-D2B998094E79}">
      <dsp:nvSpPr>
        <dsp:cNvPr id="0" name=""/>
        <dsp:cNvSpPr/>
      </dsp:nvSpPr>
      <dsp:spPr>
        <a:xfrm>
          <a:off x="5051861" y="379"/>
          <a:ext cx="1951701" cy="11710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635" tIns="100386" rIns="95635" bIns="100386" numCol="1" spcCol="1270" anchor="ctr" anchorCtr="0">
          <a:noAutofit/>
        </a:bodyPr>
        <a:lstStyle/>
        <a:p>
          <a:pPr marL="0" lvl="0" indent="0" algn="ctr" defTabSz="755650">
            <a:lnSpc>
              <a:spcPct val="90000"/>
            </a:lnSpc>
            <a:spcBef>
              <a:spcPct val="0"/>
            </a:spcBef>
            <a:spcAft>
              <a:spcPct val="35000"/>
            </a:spcAft>
            <a:buNone/>
          </a:pPr>
          <a:r>
            <a:rPr lang="en-US" sz="1700" kern="1200">
              <a:ea typeface="Calibri"/>
              <a:cs typeface="Calibri"/>
            </a:rPr>
            <a:t>Create Context pools for each model</a:t>
          </a:r>
          <a:endParaRPr lang="en-US" sz="1700" kern="1200"/>
        </a:p>
      </dsp:txBody>
      <dsp:txXfrm>
        <a:off x="5051861" y="379"/>
        <a:ext cx="1951701" cy="11710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9B2A1-C27A-CF49-9FC3-2B59F2B4FCE3}">
      <dsp:nvSpPr>
        <dsp:cNvPr id="0" name=""/>
        <dsp:cNvSpPr/>
      </dsp:nvSpPr>
      <dsp:spPr>
        <a:xfrm>
          <a:off x="1949311" y="692944"/>
          <a:ext cx="417737" cy="91440"/>
        </a:xfrm>
        <a:custGeom>
          <a:avLst/>
          <a:gdLst/>
          <a:ahLst/>
          <a:cxnLst/>
          <a:rect l="0" t="0" r="0" b="0"/>
          <a:pathLst>
            <a:path>
              <a:moveTo>
                <a:pt x="0" y="45720"/>
              </a:moveTo>
              <a:lnTo>
                <a:pt x="417737"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6971" y="736422"/>
        <a:ext cx="22416" cy="4483"/>
      </dsp:txXfrm>
    </dsp:sp>
    <dsp:sp modelId="{B42863AF-3BF3-9548-B2BE-925C78258125}">
      <dsp:nvSpPr>
        <dsp:cNvPr id="0" name=""/>
        <dsp:cNvSpPr/>
      </dsp:nvSpPr>
      <dsp:spPr>
        <a:xfrm>
          <a:off x="1819" y="153876"/>
          <a:ext cx="1949291" cy="116957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517" tIns="100262" rIns="95517" bIns="100262" numCol="1" spcCol="1270" anchor="ctr" anchorCtr="0">
          <a:noAutofit/>
        </a:bodyPr>
        <a:lstStyle/>
        <a:p>
          <a:pPr marL="0" lvl="0" indent="0" algn="ctr" defTabSz="577850">
            <a:lnSpc>
              <a:spcPct val="90000"/>
            </a:lnSpc>
            <a:spcBef>
              <a:spcPct val="0"/>
            </a:spcBef>
            <a:spcAft>
              <a:spcPct val="35000"/>
            </a:spcAft>
            <a:buNone/>
          </a:pPr>
          <a:r>
            <a:rPr lang="en-US" sz="1300" kern="1200">
              <a:ea typeface="+mn-lt"/>
              <a:cs typeface="+mn-lt"/>
            </a:rPr>
            <a:t>Recursively scan Corpus directory for documents(PDFs)</a:t>
          </a:r>
          <a:endParaRPr lang="en-US" sz="1300" kern="1200"/>
        </a:p>
      </dsp:txBody>
      <dsp:txXfrm>
        <a:off x="1819" y="153876"/>
        <a:ext cx="1949291" cy="1169575"/>
      </dsp:txXfrm>
    </dsp:sp>
    <dsp:sp modelId="{A6FC1402-2895-684E-B917-0B72A647BFF5}">
      <dsp:nvSpPr>
        <dsp:cNvPr id="0" name=""/>
        <dsp:cNvSpPr/>
      </dsp:nvSpPr>
      <dsp:spPr>
        <a:xfrm>
          <a:off x="4346940" y="692944"/>
          <a:ext cx="417737" cy="91440"/>
        </a:xfrm>
        <a:custGeom>
          <a:avLst/>
          <a:gdLst/>
          <a:ahLst/>
          <a:cxnLst/>
          <a:rect l="0" t="0" r="0" b="0"/>
          <a:pathLst>
            <a:path>
              <a:moveTo>
                <a:pt x="0" y="45720"/>
              </a:moveTo>
              <a:lnTo>
                <a:pt x="417737"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44601" y="736422"/>
        <a:ext cx="22416" cy="4483"/>
      </dsp:txXfrm>
    </dsp:sp>
    <dsp:sp modelId="{20174C7A-9503-284E-9C63-CABA4289CC8E}">
      <dsp:nvSpPr>
        <dsp:cNvPr id="0" name=""/>
        <dsp:cNvSpPr/>
      </dsp:nvSpPr>
      <dsp:spPr>
        <a:xfrm>
          <a:off x="2399448" y="153876"/>
          <a:ext cx="1949291" cy="116957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517" tIns="100262" rIns="95517" bIns="100262" numCol="1" spcCol="1270" anchor="ctr" anchorCtr="0">
          <a:noAutofit/>
        </a:bodyPr>
        <a:lstStyle/>
        <a:p>
          <a:pPr marL="0" lvl="0" indent="0" algn="ctr" defTabSz="577850">
            <a:lnSpc>
              <a:spcPct val="90000"/>
            </a:lnSpc>
            <a:spcBef>
              <a:spcPct val="0"/>
            </a:spcBef>
            <a:spcAft>
              <a:spcPct val="35000"/>
            </a:spcAft>
            <a:buNone/>
          </a:pPr>
          <a:r>
            <a:rPr lang="en-US" sz="1300" kern="1200">
              <a:ea typeface="+mn-lt"/>
              <a:cs typeface="+mn-lt"/>
            </a:rPr>
            <a:t>For each document: Load, chunk, and convert to embeddings (using the embedding model)</a:t>
          </a:r>
          <a:endParaRPr lang="en-US" sz="1300" kern="1200"/>
        </a:p>
      </dsp:txBody>
      <dsp:txXfrm>
        <a:off x="2399448" y="153876"/>
        <a:ext cx="1949291" cy="1169575"/>
      </dsp:txXfrm>
    </dsp:sp>
    <dsp:sp modelId="{AB0A6928-DF43-924D-A673-32C1A159FE97}">
      <dsp:nvSpPr>
        <dsp:cNvPr id="0" name=""/>
        <dsp:cNvSpPr/>
      </dsp:nvSpPr>
      <dsp:spPr>
        <a:xfrm>
          <a:off x="6744570" y="692944"/>
          <a:ext cx="417737" cy="91440"/>
        </a:xfrm>
        <a:custGeom>
          <a:avLst/>
          <a:gdLst/>
          <a:ahLst/>
          <a:cxnLst/>
          <a:rect l="0" t="0" r="0" b="0"/>
          <a:pathLst>
            <a:path>
              <a:moveTo>
                <a:pt x="0" y="45720"/>
              </a:moveTo>
              <a:lnTo>
                <a:pt x="417737"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42230" y="736422"/>
        <a:ext cx="22416" cy="4483"/>
      </dsp:txXfrm>
    </dsp:sp>
    <dsp:sp modelId="{C6F411D6-79C7-DA44-8FF6-D2B998094E79}">
      <dsp:nvSpPr>
        <dsp:cNvPr id="0" name=""/>
        <dsp:cNvSpPr/>
      </dsp:nvSpPr>
      <dsp:spPr>
        <a:xfrm>
          <a:off x="4797078" y="153876"/>
          <a:ext cx="1949291" cy="116957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517" tIns="100262" rIns="95517" bIns="100262" numCol="1" spcCol="1270" anchor="ctr" anchorCtr="0">
          <a:noAutofit/>
        </a:bodyPr>
        <a:lstStyle/>
        <a:p>
          <a:pPr marL="0" lvl="0" indent="0" algn="ctr" defTabSz="577850">
            <a:lnSpc>
              <a:spcPct val="90000"/>
            </a:lnSpc>
            <a:spcBef>
              <a:spcPct val="0"/>
            </a:spcBef>
            <a:spcAft>
              <a:spcPct val="35000"/>
            </a:spcAft>
            <a:buNone/>
          </a:pPr>
          <a:r>
            <a:rPr lang="en-US" sz="1300" kern="1200">
              <a:ea typeface="+mn-lt"/>
              <a:cs typeface="+mn-lt"/>
            </a:rPr>
            <a:t>Store embeddings, text chunks and associated metadata in DB</a:t>
          </a:r>
          <a:endParaRPr lang="en-US" sz="1300" kern="1200"/>
        </a:p>
      </dsp:txBody>
      <dsp:txXfrm>
        <a:off x="4797078" y="153876"/>
        <a:ext cx="1949291" cy="1169575"/>
      </dsp:txXfrm>
    </dsp:sp>
    <dsp:sp modelId="{AD7B3F41-DD0B-614E-B495-5F757FEA9406}">
      <dsp:nvSpPr>
        <dsp:cNvPr id="0" name=""/>
        <dsp:cNvSpPr/>
      </dsp:nvSpPr>
      <dsp:spPr>
        <a:xfrm>
          <a:off x="7194707" y="153876"/>
          <a:ext cx="1949291" cy="116957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517" tIns="100262" rIns="95517" bIns="100262" numCol="1" spcCol="1270" anchor="ctr" anchorCtr="0">
          <a:noAutofit/>
        </a:bodyPr>
        <a:lstStyle/>
        <a:p>
          <a:pPr marL="0" lvl="0" indent="0" algn="ctr" defTabSz="577850">
            <a:lnSpc>
              <a:spcPct val="90000"/>
            </a:lnSpc>
            <a:spcBef>
              <a:spcPct val="0"/>
            </a:spcBef>
            <a:spcAft>
              <a:spcPct val="35000"/>
            </a:spcAft>
            <a:buNone/>
          </a:pPr>
          <a:r>
            <a:rPr lang="en-US" sz="1300" kern="1200">
              <a:ea typeface="+mn-lt"/>
              <a:cs typeface="+mn-lt"/>
            </a:rPr>
            <a:t>Write embedding vectors to .</a:t>
          </a:r>
          <a:r>
            <a:rPr lang="en-US" sz="1300" kern="1200" err="1">
              <a:ea typeface="+mn-lt"/>
              <a:cs typeface="+mn-lt"/>
            </a:rPr>
            <a:t>vecdump</a:t>
          </a:r>
          <a:r>
            <a:rPr lang="en-US" sz="1300" kern="1200">
              <a:ea typeface="+mn-lt"/>
              <a:cs typeface="+mn-lt"/>
            </a:rPr>
            <a:t> files</a:t>
          </a:r>
          <a:endParaRPr lang="en-US" sz="1300" kern="1200"/>
        </a:p>
      </dsp:txBody>
      <dsp:txXfrm>
        <a:off x="7194707" y="153876"/>
        <a:ext cx="1949291" cy="11695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2AEC3-2B0D-9C41-BF6A-06DE7FC85532}">
      <dsp:nvSpPr>
        <dsp:cNvPr id="0" name=""/>
        <dsp:cNvSpPr/>
      </dsp:nvSpPr>
      <dsp:spPr>
        <a:xfrm>
          <a:off x="1549958" y="692944"/>
          <a:ext cx="323922" cy="91440"/>
        </a:xfrm>
        <a:custGeom>
          <a:avLst/>
          <a:gdLst/>
          <a:ahLst/>
          <a:cxnLst/>
          <a:rect l="0" t="0" r="0" b="0"/>
          <a:pathLst>
            <a:path>
              <a:moveTo>
                <a:pt x="0" y="45720"/>
              </a:moveTo>
              <a:lnTo>
                <a:pt x="32392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03056" y="736889"/>
        <a:ext cx="17726" cy="3548"/>
      </dsp:txXfrm>
    </dsp:sp>
    <dsp:sp modelId="{A9E0BECD-8A3D-2F46-AA29-D554434F9585}">
      <dsp:nvSpPr>
        <dsp:cNvPr id="0" name=""/>
        <dsp:cNvSpPr/>
      </dsp:nvSpPr>
      <dsp:spPr>
        <a:xfrm>
          <a:off x="10354" y="276242"/>
          <a:ext cx="1541403" cy="9248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530" tIns="79282" rIns="75530" bIns="79282" numCol="1" spcCol="1270" anchor="ctr" anchorCtr="0">
          <a:noAutofit/>
        </a:bodyPr>
        <a:lstStyle/>
        <a:p>
          <a:pPr marL="0" lvl="0" indent="0" algn="ctr" defTabSz="533400">
            <a:lnSpc>
              <a:spcPct val="90000"/>
            </a:lnSpc>
            <a:spcBef>
              <a:spcPct val="0"/>
            </a:spcBef>
            <a:spcAft>
              <a:spcPct val="35000"/>
            </a:spcAft>
            <a:buNone/>
          </a:pPr>
          <a:r>
            <a:rPr lang="en-US" sz="1200" kern="1200"/>
            <a:t>Embed the user query using the same embedding LLM</a:t>
          </a:r>
        </a:p>
      </dsp:txBody>
      <dsp:txXfrm>
        <a:off x="10354" y="276242"/>
        <a:ext cx="1541403" cy="924842"/>
      </dsp:txXfrm>
    </dsp:sp>
    <dsp:sp modelId="{9F79B2A1-C27A-CF49-9FC3-2B59F2B4FCE3}">
      <dsp:nvSpPr>
        <dsp:cNvPr id="0" name=""/>
        <dsp:cNvSpPr/>
      </dsp:nvSpPr>
      <dsp:spPr>
        <a:xfrm>
          <a:off x="3445884" y="692944"/>
          <a:ext cx="323922" cy="91440"/>
        </a:xfrm>
        <a:custGeom>
          <a:avLst/>
          <a:gdLst/>
          <a:ahLst/>
          <a:cxnLst/>
          <a:rect l="0" t="0" r="0" b="0"/>
          <a:pathLst>
            <a:path>
              <a:moveTo>
                <a:pt x="0" y="45720"/>
              </a:moveTo>
              <a:lnTo>
                <a:pt x="32392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98983" y="736889"/>
        <a:ext cx="17726" cy="3548"/>
      </dsp:txXfrm>
    </dsp:sp>
    <dsp:sp modelId="{B42863AF-3BF3-9548-B2BE-925C78258125}">
      <dsp:nvSpPr>
        <dsp:cNvPr id="0" name=""/>
        <dsp:cNvSpPr/>
      </dsp:nvSpPr>
      <dsp:spPr>
        <a:xfrm>
          <a:off x="1906281" y="276242"/>
          <a:ext cx="1541403" cy="9248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530" tIns="79282" rIns="75530" bIns="79282" numCol="1" spcCol="1270" anchor="ctr" anchorCtr="0">
          <a:noAutofit/>
        </a:bodyPr>
        <a:lstStyle/>
        <a:p>
          <a:pPr marL="0" lvl="0" indent="0" algn="ctr" defTabSz="533400">
            <a:lnSpc>
              <a:spcPct val="90000"/>
            </a:lnSpc>
            <a:spcBef>
              <a:spcPct val="0"/>
            </a:spcBef>
            <a:spcAft>
              <a:spcPct val="35000"/>
            </a:spcAft>
            <a:buNone/>
          </a:pPr>
          <a:r>
            <a:rPr lang="en-US" sz="1200" kern="1200"/>
            <a:t>Trigger the NPU accelerated Cosine Similarity search on corpus directory</a:t>
          </a:r>
        </a:p>
      </dsp:txBody>
      <dsp:txXfrm>
        <a:off x="1906281" y="276242"/>
        <a:ext cx="1541403" cy="924842"/>
      </dsp:txXfrm>
    </dsp:sp>
    <dsp:sp modelId="{A6FC1402-2895-684E-B917-0B72A647BFF5}">
      <dsp:nvSpPr>
        <dsp:cNvPr id="0" name=""/>
        <dsp:cNvSpPr/>
      </dsp:nvSpPr>
      <dsp:spPr>
        <a:xfrm>
          <a:off x="5341811" y="692944"/>
          <a:ext cx="323922" cy="91440"/>
        </a:xfrm>
        <a:custGeom>
          <a:avLst/>
          <a:gdLst/>
          <a:ahLst/>
          <a:cxnLst/>
          <a:rect l="0" t="0" r="0" b="0"/>
          <a:pathLst>
            <a:path>
              <a:moveTo>
                <a:pt x="0" y="45720"/>
              </a:moveTo>
              <a:lnTo>
                <a:pt x="32392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94909" y="736889"/>
        <a:ext cx="17726" cy="3548"/>
      </dsp:txXfrm>
    </dsp:sp>
    <dsp:sp modelId="{20174C7A-9503-284E-9C63-CABA4289CC8E}">
      <dsp:nvSpPr>
        <dsp:cNvPr id="0" name=""/>
        <dsp:cNvSpPr/>
      </dsp:nvSpPr>
      <dsp:spPr>
        <a:xfrm>
          <a:off x="3802207" y="276242"/>
          <a:ext cx="1541403" cy="9248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530" tIns="79282" rIns="75530" bIns="79282" numCol="1" spcCol="1270" anchor="ctr" anchorCtr="0">
          <a:noAutofit/>
        </a:bodyPr>
        <a:lstStyle/>
        <a:p>
          <a:pPr marL="0" lvl="0" indent="0" algn="ctr" defTabSz="533400">
            <a:lnSpc>
              <a:spcPct val="90000"/>
            </a:lnSpc>
            <a:spcBef>
              <a:spcPct val="0"/>
            </a:spcBef>
            <a:spcAft>
              <a:spcPct val="35000"/>
            </a:spcAft>
            <a:buNone/>
          </a:pPr>
          <a:r>
            <a:rPr lang="en-US" sz="1200" kern="1200"/>
            <a:t>Obtain text chunks corresponding to embedding hashes yielded from search results</a:t>
          </a:r>
        </a:p>
      </dsp:txBody>
      <dsp:txXfrm>
        <a:off x="3802207" y="276242"/>
        <a:ext cx="1541403" cy="924842"/>
      </dsp:txXfrm>
    </dsp:sp>
    <dsp:sp modelId="{AB0A6928-DF43-924D-A673-32C1A159FE97}">
      <dsp:nvSpPr>
        <dsp:cNvPr id="0" name=""/>
        <dsp:cNvSpPr/>
      </dsp:nvSpPr>
      <dsp:spPr>
        <a:xfrm>
          <a:off x="7237737" y="692944"/>
          <a:ext cx="323922" cy="91440"/>
        </a:xfrm>
        <a:custGeom>
          <a:avLst/>
          <a:gdLst/>
          <a:ahLst/>
          <a:cxnLst/>
          <a:rect l="0" t="0" r="0" b="0"/>
          <a:pathLst>
            <a:path>
              <a:moveTo>
                <a:pt x="0" y="45720"/>
              </a:moveTo>
              <a:lnTo>
                <a:pt x="32392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390836" y="736889"/>
        <a:ext cx="17726" cy="3548"/>
      </dsp:txXfrm>
    </dsp:sp>
    <dsp:sp modelId="{C6F411D6-79C7-DA44-8FF6-D2B998094E79}">
      <dsp:nvSpPr>
        <dsp:cNvPr id="0" name=""/>
        <dsp:cNvSpPr/>
      </dsp:nvSpPr>
      <dsp:spPr>
        <a:xfrm>
          <a:off x="5698134" y="276242"/>
          <a:ext cx="1541403" cy="9248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530" tIns="79282" rIns="75530" bIns="79282" numCol="1" spcCol="1270" anchor="ctr" anchorCtr="0">
          <a:noAutofit/>
        </a:bodyPr>
        <a:lstStyle/>
        <a:p>
          <a:pPr marL="0" lvl="0" indent="0" algn="ctr" defTabSz="533400">
            <a:lnSpc>
              <a:spcPct val="90000"/>
            </a:lnSpc>
            <a:spcBef>
              <a:spcPct val="0"/>
            </a:spcBef>
            <a:spcAft>
              <a:spcPct val="35000"/>
            </a:spcAft>
            <a:buNone/>
          </a:pPr>
          <a:r>
            <a:rPr lang="en-US" sz="1200" kern="1200"/>
            <a:t>Combine chunks into single context/prompt text for the LLM</a:t>
          </a:r>
        </a:p>
      </dsp:txBody>
      <dsp:txXfrm>
        <a:off x="5698134" y="276242"/>
        <a:ext cx="1541403" cy="924842"/>
      </dsp:txXfrm>
    </dsp:sp>
    <dsp:sp modelId="{AD7B3F41-DD0B-614E-B495-5F757FEA9406}">
      <dsp:nvSpPr>
        <dsp:cNvPr id="0" name=""/>
        <dsp:cNvSpPr/>
      </dsp:nvSpPr>
      <dsp:spPr>
        <a:xfrm>
          <a:off x="7594060" y="276242"/>
          <a:ext cx="1541403" cy="9248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530" tIns="79282" rIns="75530" bIns="79282" numCol="1" spcCol="1270" anchor="ctr" anchorCtr="0">
          <a:noAutofit/>
        </a:bodyPr>
        <a:lstStyle/>
        <a:p>
          <a:pPr marL="0" lvl="0" indent="0" algn="ctr" defTabSz="533400">
            <a:lnSpc>
              <a:spcPct val="90000"/>
            </a:lnSpc>
            <a:spcBef>
              <a:spcPct val="0"/>
            </a:spcBef>
            <a:spcAft>
              <a:spcPct val="35000"/>
            </a:spcAft>
            <a:buNone/>
          </a:pPr>
          <a:r>
            <a:rPr lang="en-US" sz="1200" kern="1200"/>
            <a:t>Invoke the Chat LLM and obtain response</a:t>
          </a:r>
        </a:p>
      </dsp:txBody>
      <dsp:txXfrm>
        <a:off x="7594060" y="276242"/>
        <a:ext cx="1541403" cy="92484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62A953-F3C4-466C-85FA-D01DC017DC0F}" type="datetimeFigureOut">
              <a:rPr lang="en-US" smtClean="0"/>
              <a:t>5/27/2025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FFD4EA-DF27-4F68-94E5-BC2DCFDAF43A}" type="slidenum">
              <a:rPr lang="en-US" smtClean="0"/>
              <a:t>‹#›</a:t>
            </a:fld>
            <a:endParaRPr lang="en-US"/>
          </a:p>
        </p:txBody>
      </p:sp>
    </p:spTree>
    <p:extLst>
      <p:ext uri="{BB962C8B-B14F-4D97-AF65-F5344CB8AC3E}">
        <p14:creationId xmlns:p14="http://schemas.microsoft.com/office/powerpoint/2010/main" val="3978530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2FFD4EA-DF27-4F68-94E5-BC2DCFDAF43A}" type="slidenum">
              <a:rPr lang="en-US" smtClean="0"/>
              <a:t>10</a:t>
            </a:fld>
            <a:endParaRPr lang="en-US"/>
          </a:p>
        </p:txBody>
      </p:sp>
    </p:spTree>
    <p:extLst>
      <p:ext uri="{BB962C8B-B14F-4D97-AF65-F5344CB8AC3E}">
        <p14:creationId xmlns:p14="http://schemas.microsoft.com/office/powerpoint/2010/main" val="3211548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5/27/2025</a:t>
            </a:fld>
            <a:endParaRPr lang="en-US"/>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microsoft.com/office/2018/10/relationships/comments" Target="../comments/modernComment_100_0.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0E_617526CD.xml"/><Relationship Id="rId1" Type="http://schemas.openxmlformats.org/officeDocument/2006/relationships/slideLayout" Target="../slideLayouts/slideLayout2.xml"/><Relationship Id="rId6" Type="http://schemas.openxmlformats.org/officeDocument/2006/relationships/hyperlink" Target="https://medium.com/@javaid.nabi/all-you-need-to-know-about-llm-text-generation-03b138e0ed19" TargetMode="External"/><Relationship Id="rId5" Type="http://schemas.openxmlformats.org/officeDocument/2006/relationships/hyperlink" Target="https://michiganaiblog.github.io/2018/07/23/Word-Embeddings-and-how-they-vary/" TargetMode="Externa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blog.stackademic.com/mastering-retrieval-augmented-generation-rag-architecture-unleash-the-power-of-large-language-a1d2be5f348c"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python.langchain.com/docs/tutorials/rag/"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python.langchain.com/docs/tutorials/rag/"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01_0.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youtube.com/watch?v=WmP0AhPfIxM"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3"/>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
            <a:ext cx="9144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348" y="551965"/>
            <a:ext cx="8249304"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7263" y="458451"/>
            <a:ext cx="8249479" cy="3274592"/>
          </a:xfrm>
        </p:spPr>
        <p:txBody>
          <a:bodyPr anchor="ctr">
            <a:normAutofit/>
          </a:bodyPr>
          <a:lstStyle/>
          <a:p>
            <a:pPr>
              <a:lnSpc>
                <a:spcPct val="90000"/>
              </a:lnSpc>
            </a:pPr>
            <a:r>
              <a:rPr lang="en-US" sz="4900"/>
              <a:t>Project TLDR: Standalone Desktop Application for Question Answering and Summarization</a:t>
            </a:r>
          </a:p>
        </p:txBody>
      </p:sp>
      <p:sp>
        <p:nvSpPr>
          <p:cNvPr id="3" name="Subtitle 2"/>
          <p:cNvSpPr>
            <a:spLocks noGrp="1"/>
          </p:cNvSpPr>
          <p:nvPr>
            <p:ph type="subTitle" idx="1"/>
          </p:nvPr>
        </p:nvSpPr>
        <p:spPr>
          <a:xfrm>
            <a:off x="6092689" y="4818313"/>
            <a:ext cx="2604053" cy="353736"/>
          </a:xfrm>
        </p:spPr>
        <p:txBody>
          <a:bodyPr anchor="ctr">
            <a:normAutofit/>
          </a:bodyPr>
          <a:lstStyle/>
          <a:p>
            <a:pPr algn="r">
              <a:lnSpc>
                <a:spcPct val="90000"/>
              </a:lnSpc>
            </a:pPr>
            <a:r>
              <a:rPr lang="en-US" sz="1800">
                <a:solidFill>
                  <a:schemeClr val="tx1"/>
                </a:solidFill>
                <a:ea typeface="Calibri"/>
                <a:cs typeface="Calibri"/>
              </a:rPr>
              <a:t>Student: </a:t>
            </a:r>
            <a:r>
              <a:rPr lang="en-US" sz="1800">
                <a:solidFill>
                  <a:schemeClr val="tx1"/>
                </a:solidFill>
              </a:rPr>
              <a:t>Manu Hegde</a:t>
            </a:r>
            <a:endParaRPr lang="en-US" sz="1800">
              <a:solidFill>
                <a:schemeClr val="tx1"/>
              </a:solidFill>
              <a:ea typeface="Calibri"/>
              <a:cs typeface="Calibri"/>
            </a:endParaRP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350" y="6354708"/>
            <a:ext cx="8250175"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CE72C97-9555-FEF7-2513-B4D1CABABAA7}"/>
              </a:ext>
            </a:extLst>
          </p:cNvPr>
          <p:cNvSpPr txBox="1"/>
          <p:nvPr/>
        </p:nvSpPr>
        <p:spPr>
          <a:xfrm>
            <a:off x="447265" y="3965715"/>
            <a:ext cx="49596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Committee:</a:t>
            </a:r>
          </a:p>
          <a:p>
            <a:r>
              <a:rPr lang="en-US">
                <a:ea typeface="Calibri"/>
                <a:cs typeface="Calibri"/>
              </a:rPr>
              <a:t>Chair: Prof. Erika Parsons, Ph.D.</a:t>
            </a:r>
          </a:p>
          <a:p>
            <a:r>
              <a:rPr lang="en-US">
                <a:ea typeface="Calibri"/>
                <a:cs typeface="Calibri"/>
              </a:rPr>
              <a:t>Prof. Michael Stiber, Ph.D.</a:t>
            </a:r>
          </a:p>
          <a:p>
            <a:r>
              <a:rPr lang="en-US">
                <a:ea typeface="Calibri"/>
                <a:cs typeface="Calibri"/>
              </a:rPr>
              <a:t>Prof. </a:t>
            </a:r>
            <a:r>
              <a:rPr lang="en-US">
                <a:ea typeface="+mn-lt"/>
                <a:cs typeface="+mn-lt"/>
              </a:rPr>
              <a:t>Shane Steinert-Threlkeld, Ph.D.</a:t>
            </a:r>
            <a:endParaRPr lang="en-US">
              <a:ea typeface="Calibri"/>
              <a:cs typeface="Calibri"/>
            </a:endParaRPr>
          </a:p>
        </p:txBody>
      </p:sp>
    </p:spTree>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362E8F-79CC-65CB-485A-6EE7F95240CE}"/>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68" y="3296653"/>
            <a:ext cx="9151584" cy="3561347"/>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06F206D-2AAD-AC45-834F-21BEB19C2A82}"/>
              </a:ext>
            </a:extLst>
          </p:cNvPr>
          <p:cNvSpPr>
            <a:spLocks noGrp="1"/>
          </p:cNvSpPr>
          <p:nvPr>
            <p:ph type="title"/>
          </p:nvPr>
        </p:nvSpPr>
        <p:spPr>
          <a:xfrm>
            <a:off x="628654" y="3905837"/>
            <a:ext cx="3161297" cy="2398713"/>
          </a:xfrm>
        </p:spPr>
        <p:txBody>
          <a:bodyPr vert="horz" lIns="91440" tIns="45720" rIns="91440" bIns="45720" rtlCol="0" anchor="ctr">
            <a:normAutofit/>
          </a:bodyPr>
          <a:lstStyle/>
          <a:p>
            <a:pPr algn="l" defTabSz="914377">
              <a:lnSpc>
                <a:spcPct val="90000"/>
              </a:lnSpc>
            </a:pPr>
            <a:r>
              <a:rPr lang="en-US" kern="1200">
                <a:solidFill>
                  <a:schemeClr val="tx1"/>
                </a:solidFill>
                <a:latin typeface="+mj-lt"/>
                <a:ea typeface="+mj-ea"/>
                <a:cs typeface="+mj-cs"/>
              </a:rPr>
              <a:t>Quantization formats in GGML</a:t>
            </a:r>
          </a:p>
        </p:txBody>
      </p:sp>
      <p:pic>
        <p:nvPicPr>
          <p:cNvPr id="4" name="Content Placeholder 3" descr="A table with black text&#10;&#10;AI-generated content may be incorrect.">
            <a:extLst>
              <a:ext uri="{FF2B5EF4-FFF2-40B4-BE49-F238E27FC236}">
                <a16:creationId xmlns:a16="http://schemas.microsoft.com/office/drawing/2014/main" id="{31222700-6754-30A7-D94A-925F4451583A}"/>
              </a:ext>
            </a:extLst>
          </p:cNvPr>
          <p:cNvPicPr>
            <a:picLocks noGrp="1" noChangeAspect="1"/>
          </p:cNvPicPr>
          <p:nvPr>
            <p:ph idx="1"/>
          </p:nvPr>
        </p:nvPicPr>
        <p:blipFill>
          <a:blip r:embed="rId3"/>
          <a:stretch>
            <a:fillRect/>
          </a:stretch>
        </p:blipFill>
        <p:spPr>
          <a:xfrm>
            <a:off x="869217" y="556773"/>
            <a:ext cx="7406444" cy="2462643"/>
          </a:xfrm>
          <a:prstGeom prst="rect">
            <a:avLst/>
          </a:prstGeom>
        </p:spPr>
      </p:pic>
      <p:sp>
        <p:nvSpPr>
          <p:cNvPr id="5" name="TextBox 4">
            <a:extLst>
              <a:ext uri="{FF2B5EF4-FFF2-40B4-BE49-F238E27FC236}">
                <a16:creationId xmlns:a16="http://schemas.microsoft.com/office/drawing/2014/main" id="{99227688-1895-596A-B0D3-34EBE96C7930}"/>
              </a:ext>
            </a:extLst>
          </p:cNvPr>
          <p:cNvSpPr txBox="1"/>
          <p:nvPr/>
        </p:nvSpPr>
        <p:spPr>
          <a:xfrm>
            <a:off x="4223085" y="3884455"/>
            <a:ext cx="4292267" cy="239871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44" indent="-228594" defTabSz="914377">
              <a:lnSpc>
                <a:spcPct val="90000"/>
              </a:lnSpc>
              <a:spcAft>
                <a:spcPts val="600"/>
              </a:spcAft>
              <a:buFont typeface="Arial" panose="020B0604020202020204" pitchFamily="34" charset="0"/>
              <a:buChar char="•"/>
            </a:pPr>
            <a:r>
              <a:rPr lang="en-US" sz="1400" b="1"/>
              <a:t>GGML</a:t>
            </a:r>
            <a:r>
              <a:rPr lang="en-US" sz="1400"/>
              <a:t> is a widely-used machine learning library designed for efficient inference on edge devices.</a:t>
            </a:r>
          </a:p>
          <a:p>
            <a:pPr marL="285744" indent="-228594" defTabSz="914377">
              <a:lnSpc>
                <a:spcPct val="90000"/>
              </a:lnSpc>
              <a:spcAft>
                <a:spcPts val="600"/>
              </a:spcAft>
              <a:buFont typeface="Arial" panose="020B0604020202020204" pitchFamily="34" charset="0"/>
              <a:buChar char="•"/>
            </a:pPr>
            <a:r>
              <a:rPr lang="en-US" sz="1400"/>
              <a:t>Rather than storing a separate scaling factor for each weight, GGML groups weights and shares quantization parameters </a:t>
            </a:r>
          </a:p>
          <a:p>
            <a:pPr marL="285744" indent="-228594" defTabSz="914377">
              <a:lnSpc>
                <a:spcPct val="90000"/>
              </a:lnSpc>
              <a:spcAft>
                <a:spcPts val="600"/>
              </a:spcAft>
              <a:buFont typeface="Arial" panose="020B0604020202020204" pitchFamily="34" charset="0"/>
              <a:buChar char="•"/>
            </a:pPr>
            <a:r>
              <a:rPr lang="en-US" sz="1400"/>
              <a:t>This grouping approach significantly reduces memory usage and enables efficient SIMD-based matrix multiplications, all while maintaining acceptable accuracy for most tasks.</a:t>
            </a:r>
          </a:p>
        </p:txBody>
      </p:sp>
    </p:spTree>
    <p:extLst>
      <p:ext uri="{BB962C8B-B14F-4D97-AF65-F5344CB8AC3E}">
        <p14:creationId xmlns:p14="http://schemas.microsoft.com/office/powerpoint/2010/main" val="3381980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B60694-4BD4-47F0-0407-EE147E0A579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056495"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E3DBA1-9884-2ED3-31CA-9E73CD3906CE}"/>
              </a:ext>
            </a:extLst>
          </p:cNvPr>
          <p:cNvSpPr>
            <a:spLocks noGrp="1"/>
          </p:cNvSpPr>
          <p:nvPr>
            <p:ph type="title"/>
          </p:nvPr>
        </p:nvSpPr>
        <p:spPr>
          <a:xfrm>
            <a:off x="852777" y="609600"/>
            <a:ext cx="3588597" cy="1330840"/>
          </a:xfrm>
        </p:spPr>
        <p:txBody>
          <a:bodyPr>
            <a:normAutofit/>
          </a:bodyPr>
          <a:lstStyle/>
          <a:p>
            <a:pPr>
              <a:lnSpc>
                <a:spcPct val="90000"/>
              </a:lnSpc>
            </a:pPr>
            <a:r>
              <a:rPr lang="en-US">
                <a:ea typeface="Calibri"/>
                <a:cs typeface="Calibri"/>
              </a:rPr>
              <a:t>LLM and Transformers</a:t>
            </a:r>
            <a:endParaRPr lang="en-US"/>
          </a:p>
        </p:txBody>
      </p:sp>
      <p:sp>
        <p:nvSpPr>
          <p:cNvPr id="3" name="Content Placeholder 2">
            <a:extLst>
              <a:ext uri="{FF2B5EF4-FFF2-40B4-BE49-F238E27FC236}">
                <a16:creationId xmlns:a16="http://schemas.microsoft.com/office/drawing/2014/main" id="{541AD3E7-822E-17F7-F4F7-08F21A8700DE}"/>
              </a:ext>
            </a:extLst>
          </p:cNvPr>
          <p:cNvSpPr>
            <a:spLocks noGrp="1"/>
          </p:cNvSpPr>
          <p:nvPr>
            <p:ph idx="1"/>
          </p:nvPr>
        </p:nvSpPr>
        <p:spPr>
          <a:xfrm>
            <a:off x="852779" y="2194106"/>
            <a:ext cx="3328527" cy="3908585"/>
          </a:xfrm>
        </p:spPr>
        <p:txBody>
          <a:bodyPr vert="horz" lIns="91440" tIns="45720" rIns="91440" bIns="45720" rtlCol="0">
            <a:normAutofit/>
          </a:bodyPr>
          <a:lstStyle/>
          <a:p>
            <a:pPr>
              <a:lnSpc>
                <a:spcPct val="90000"/>
              </a:lnSpc>
            </a:pPr>
            <a:r>
              <a:rPr lang="en-US" sz="1700">
                <a:ea typeface="+mn-lt"/>
                <a:cs typeface="+mn-lt"/>
              </a:rPr>
              <a:t>Most modern Large Language Models (LLMs) are based on transformer architecture originally Introduced in paper called "Attention is all you need" paper * in 2017</a:t>
            </a:r>
          </a:p>
          <a:p>
            <a:pPr>
              <a:lnSpc>
                <a:spcPct val="90000"/>
              </a:lnSpc>
            </a:pPr>
            <a:r>
              <a:rPr lang="en-US" sz="1700">
                <a:ea typeface="+mn-lt"/>
                <a:cs typeface="+mn-lt"/>
              </a:rPr>
              <a:t>The transformer architecture, which consists of encoder and decoder blocks and perform autoregressive decoding (one output token at a time)</a:t>
            </a:r>
          </a:p>
          <a:p>
            <a:pPr>
              <a:lnSpc>
                <a:spcPct val="90000"/>
              </a:lnSpc>
            </a:pPr>
            <a:r>
              <a:rPr lang="en-US" sz="1700">
                <a:ea typeface="+mn-lt"/>
                <a:cs typeface="+mn-lt"/>
              </a:rPr>
              <a:t>Most modern LLMs, like GPT and </a:t>
            </a:r>
            <a:r>
              <a:rPr lang="en-US" sz="1700" err="1">
                <a:ea typeface="+mn-lt"/>
                <a:cs typeface="+mn-lt"/>
              </a:rPr>
              <a:t>LLaMA</a:t>
            </a:r>
            <a:r>
              <a:rPr lang="en-US" sz="1700">
                <a:ea typeface="+mn-lt"/>
                <a:cs typeface="+mn-lt"/>
              </a:rPr>
              <a:t>, use </a:t>
            </a:r>
            <a:r>
              <a:rPr lang="en-US" sz="1700" b="1">
                <a:ea typeface="+mn-lt"/>
                <a:cs typeface="+mn-lt"/>
              </a:rPr>
              <a:t>decoder-only</a:t>
            </a:r>
            <a:r>
              <a:rPr lang="en-US" sz="1700">
                <a:ea typeface="+mn-lt"/>
                <a:cs typeface="+mn-lt"/>
              </a:rPr>
              <a:t> transformers optimized for text generation.</a:t>
            </a:r>
            <a:endParaRPr lang="en-US" sz="1700">
              <a:ea typeface="Calibri"/>
              <a:cs typeface="Calibri"/>
            </a:endParaRPr>
          </a:p>
          <a:p>
            <a:pPr>
              <a:lnSpc>
                <a:spcPct val="90000"/>
              </a:lnSpc>
            </a:pPr>
            <a:endParaRPr lang="en-US" sz="1700">
              <a:ea typeface="Calibri"/>
              <a:cs typeface="Calibri"/>
            </a:endParaRPr>
          </a:p>
        </p:txBody>
      </p:sp>
      <p:pic>
        <p:nvPicPr>
          <p:cNvPr id="5" name="Picture 4" descr="A diagram of a program&#10;&#10;AI-generated content may be incorrect.">
            <a:extLst>
              <a:ext uri="{FF2B5EF4-FFF2-40B4-BE49-F238E27FC236}">
                <a16:creationId xmlns:a16="http://schemas.microsoft.com/office/drawing/2014/main" id="{7464D251-DE27-93E8-D0AD-F36B7CBDB31D}"/>
              </a:ext>
            </a:extLst>
          </p:cNvPr>
          <p:cNvPicPr>
            <a:picLocks noChangeAspect="1"/>
          </p:cNvPicPr>
          <p:nvPr/>
        </p:nvPicPr>
        <p:blipFill>
          <a:blip r:embed="rId2"/>
          <a:stretch>
            <a:fillRect/>
          </a:stretch>
        </p:blipFill>
        <p:spPr>
          <a:xfrm>
            <a:off x="5160459" y="837006"/>
            <a:ext cx="3553239" cy="5206209"/>
          </a:xfrm>
          <a:prstGeom prst="rect">
            <a:avLst/>
          </a:prstGeom>
        </p:spPr>
      </p:pic>
      <p:sp>
        <p:nvSpPr>
          <p:cNvPr id="4" name="TextBox 3">
            <a:extLst>
              <a:ext uri="{FF2B5EF4-FFF2-40B4-BE49-F238E27FC236}">
                <a16:creationId xmlns:a16="http://schemas.microsoft.com/office/drawing/2014/main" id="{C42E46E0-9BD7-4F76-12DF-08DCEEAA7439}"/>
              </a:ext>
            </a:extLst>
          </p:cNvPr>
          <p:cNvSpPr txBox="1"/>
          <p:nvPr/>
        </p:nvSpPr>
        <p:spPr>
          <a:xfrm>
            <a:off x="455817" y="6123338"/>
            <a:ext cx="732430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200" b="1">
                <a:solidFill>
                  <a:srgbClr val="0E0E0E"/>
                </a:solidFill>
                <a:latin typeface="Helvetica Neue"/>
                <a:ea typeface="Calibri"/>
                <a:cs typeface="Calibri"/>
              </a:rPr>
              <a:t>* </a:t>
            </a:r>
            <a:r>
              <a:rPr lang="en-US" sz="1200">
                <a:solidFill>
                  <a:srgbClr val="0E0E0E"/>
                </a:solidFill>
                <a:latin typeface="Arial"/>
                <a:ea typeface="Calibri"/>
                <a:cs typeface="Calibri"/>
              </a:rPr>
              <a:t>Vaswani et al., 2017 - </a:t>
            </a:r>
            <a:r>
              <a:rPr lang="en-US" sz="1200" i="1">
                <a:solidFill>
                  <a:srgbClr val="0E0E0E"/>
                </a:solidFill>
                <a:latin typeface="Arial"/>
                <a:ea typeface="Calibri"/>
                <a:cs typeface="Calibri"/>
              </a:rPr>
              <a:t>Attention</a:t>
            </a:r>
            <a:r>
              <a:rPr lang="en-US" sz="1200" i="1">
                <a:solidFill>
                  <a:srgbClr val="0E0E0E"/>
                </a:solidFill>
                <a:latin typeface="Arial"/>
                <a:ea typeface="+mn-lt"/>
                <a:cs typeface="+mn-lt"/>
              </a:rPr>
              <a:t> is All You Need, </a:t>
            </a:r>
            <a:r>
              <a:rPr lang="en-US" sz="1200">
                <a:solidFill>
                  <a:srgbClr val="0E0E0E"/>
                </a:solidFill>
                <a:latin typeface="Arial"/>
                <a:ea typeface="+mn-lt"/>
                <a:cs typeface="+mn-lt"/>
              </a:rPr>
              <a:t>Google Research &amp; Google Brain, </a:t>
            </a:r>
            <a:r>
              <a:rPr lang="en-US" sz="1200">
                <a:solidFill>
                  <a:srgbClr val="0E0E0E"/>
                </a:solidFill>
                <a:latin typeface="Arial"/>
                <a:ea typeface="+mn-lt"/>
                <a:cs typeface="+mn-lt"/>
                <a:hlinkClick r:id="rId3"/>
              </a:rPr>
              <a:t>arXiv:1706.03762</a:t>
            </a:r>
            <a:endParaRPr lang="en-US" sz="1200">
              <a:latin typeface="Arial"/>
              <a:ea typeface="Calibri"/>
              <a:cs typeface="Calibri"/>
            </a:endParaRPr>
          </a:p>
        </p:txBody>
      </p:sp>
    </p:spTree>
    <p:extLst>
      <p:ext uri="{BB962C8B-B14F-4D97-AF65-F5344CB8AC3E}">
        <p14:creationId xmlns:p14="http://schemas.microsoft.com/office/powerpoint/2010/main" val="2681889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B34B25-BDB1-9CD6-BFF9-F56AF28B179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54CAA1-6072-79AA-6351-55A431C78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F99B4A4-6F41-8ACF-25CF-38EDB4E69C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056495"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FE74026-E4F5-066E-7DE0-037BCE403298}"/>
              </a:ext>
            </a:extLst>
          </p:cNvPr>
          <p:cNvSpPr>
            <a:spLocks noGrp="1"/>
          </p:cNvSpPr>
          <p:nvPr>
            <p:ph type="title"/>
          </p:nvPr>
        </p:nvSpPr>
        <p:spPr>
          <a:xfrm>
            <a:off x="892535" y="-165652"/>
            <a:ext cx="3588597" cy="1330840"/>
          </a:xfrm>
        </p:spPr>
        <p:txBody>
          <a:bodyPr>
            <a:normAutofit/>
          </a:bodyPr>
          <a:lstStyle/>
          <a:p>
            <a:pPr>
              <a:lnSpc>
                <a:spcPct val="90000"/>
              </a:lnSpc>
            </a:pPr>
            <a:r>
              <a:rPr lang="en-US" sz="2000" b="1">
                <a:ea typeface="Calibri"/>
                <a:cs typeface="Calibri"/>
              </a:rPr>
              <a:t>Core Concepts in LLM Inference</a:t>
            </a:r>
            <a:endParaRPr lang="en-US"/>
          </a:p>
        </p:txBody>
      </p:sp>
      <p:sp>
        <p:nvSpPr>
          <p:cNvPr id="3" name="Content Placeholder 2">
            <a:extLst>
              <a:ext uri="{FF2B5EF4-FFF2-40B4-BE49-F238E27FC236}">
                <a16:creationId xmlns:a16="http://schemas.microsoft.com/office/drawing/2014/main" id="{6A156AF9-07C1-FBC1-179D-8B49737512E7}"/>
              </a:ext>
            </a:extLst>
          </p:cNvPr>
          <p:cNvSpPr>
            <a:spLocks noGrp="1"/>
          </p:cNvSpPr>
          <p:nvPr>
            <p:ph idx="1"/>
          </p:nvPr>
        </p:nvSpPr>
        <p:spPr>
          <a:xfrm>
            <a:off x="1706" y="287629"/>
            <a:ext cx="5740171" cy="5992315"/>
          </a:xfrm>
        </p:spPr>
        <p:txBody>
          <a:bodyPr vert="horz" lIns="91440" tIns="45720" rIns="91440" bIns="45720" rtlCol="0" anchor="t">
            <a:noAutofit/>
          </a:bodyPr>
          <a:lstStyle/>
          <a:p>
            <a:pPr marL="0" indent="0">
              <a:buNone/>
            </a:pPr>
            <a:endParaRPr lang="en-US" sz="1400" b="1">
              <a:ea typeface="Calibri"/>
              <a:cs typeface="Calibri"/>
            </a:endParaRPr>
          </a:p>
          <a:p>
            <a:r>
              <a:rPr lang="en-US" sz="1400" b="1">
                <a:ea typeface="+mn-lt"/>
                <a:cs typeface="+mn-lt"/>
              </a:rPr>
              <a:t>Tokenization</a:t>
            </a:r>
            <a:endParaRPr lang="en-US" sz="1400">
              <a:ea typeface="Calibri"/>
              <a:cs typeface="Calibri"/>
            </a:endParaRPr>
          </a:p>
          <a:p>
            <a:pPr lvl="1">
              <a:buFont typeface="Arial"/>
              <a:buChar char="•"/>
            </a:pPr>
            <a:r>
              <a:rPr lang="en-US" sz="1400">
                <a:ea typeface="+mn-lt"/>
                <a:cs typeface="+mn-lt"/>
              </a:rPr>
              <a:t>Converts raw input text into discrete units (tokens) using </a:t>
            </a:r>
            <a:r>
              <a:rPr lang="en-US" sz="1400" err="1">
                <a:ea typeface="+mn-lt"/>
                <a:cs typeface="+mn-lt"/>
              </a:rPr>
              <a:t>subword</a:t>
            </a:r>
            <a:r>
              <a:rPr lang="en-US" sz="1400">
                <a:ea typeface="+mn-lt"/>
                <a:cs typeface="+mn-lt"/>
              </a:rPr>
              <a:t> or byte-pair encoding (BPE).</a:t>
            </a:r>
            <a:endParaRPr lang="en-US" sz="1400">
              <a:ea typeface="Calibri"/>
              <a:cs typeface="Calibri"/>
            </a:endParaRPr>
          </a:p>
          <a:p>
            <a:pPr lvl="1">
              <a:buFont typeface="Arial"/>
              <a:buChar char="•"/>
            </a:pPr>
            <a:r>
              <a:rPr lang="en-US" sz="1400">
                <a:ea typeface="+mn-lt"/>
                <a:cs typeface="+mn-lt"/>
              </a:rPr>
              <a:t>Example: “transformers are cool” → ["transform", "</a:t>
            </a:r>
            <a:r>
              <a:rPr lang="en-US" sz="1400" err="1">
                <a:ea typeface="+mn-lt"/>
                <a:cs typeface="+mn-lt"/>
              </a:rPr>
              <a:t>ers</a:t>
            </a:r>
            <a:r>
              <a:rPr lang="en-US" sz="1400">
                <a:ea typeface="+mn-lt"/>
                <a:cs typeface="+mn-lt"/>
              </a:rPr>
              <a:t>", "are", "cool"].</a:t>
            </a:r>
            <a:br>
              <a:rPr lang="en-US" sz="1400">
                <a:ea typeface="+mn-lt"/>
                <a:cs typeface="+mn-lt"/>
              </a:rPr>
            </a:br>
            <a:endParaRPr lang="en-US" sz="1400">
              <a:ea typeface="Calibri"/>
              <a:cs typeface="Calibri"/>
            </a:endParaRPr>
          </a:p>
          <a:p>
            <a:r>
              <a:rPr lang="en-US" sz="1400" b="1">
                <a:ea typeface="+mn-lt"/>
                <a:cs typeface="+mn-lt"/>
              </a:rPr>
              <a:t>Embeddings: </a:t>
            </a:r>
            <a:r>
              <a:rPr lang="en-US" sz="1400">
                <a:ea typeface="+mn-lt"/>
                <a:cs typeface="+mn-lt"/>
              </a:rPr>
              <a:t>Embeddings are dense vector representations of text that capture semantic meaning, enabling efficient similarity search and comparison in high-dimensional space.</a:t>
            </a:r>
            <a:br>
              <a:rPr lang="en-US" sz="1400"/>
            </a:br>
            <a:endParaRPr lang="en-US" sz="1400">
              <a:ea typeface="+mn-lt"/>
              <a:cs typeface="+mn-lt"/>
            </a:endParaRPr>
          </a:p>
          <a:p>
            <a:r>
              <a:rPr lang="en-US" sz="1400" b="1">
                <a:ea typeface="+mn-lt"/>
                <a:cs typeface="+mn-lt"/>
              </a:rPr>
              <a:t>Autoregressive Decoding</a:t>
            </a:r>
            <a:endParaRPr lang="en-US" sz="1400">
              <a:ea typeface="Calibri"/>
              <a:cs typeface="Calibri"/>
            </a:endParaRPr>
          </a:p>
          <a:p>
            <a:pPr lvl="1">
              <a:buFont typeface="Arial"/>
              <a:buChar char="•"/>
            </a:pPr>
            <a:r>
              <a:rPr lang="en-US" sz="1400">
                <a:ea typeface="+mn-lt"/>
                <a:cs typeface="+mn-lt"/>
              </a:rPr>
              <a:t>Generates text one token at a time.</a:t>
            </a:r>
            <a:endParaRPr lang="en-US" sz="1400">
              <a:ea typeface="Calibri"/>
              <a:cs typeface="Calibri"/>
            </a:endParaRPr>
          </a:p>
          <a:p>
            <a:pPr lvl="1">
              <a:buFont typeface="Arial"/>
              <a:buChar char="•"/>
            </a:pPr>
            <a:r>
              <a:rPr lang="en-US" sz="1400">
                <a:ea typeface="+mn-lt"/>
                <a:cs typeface="+mn-lt"/>
              </a:rPr>
              <a:t>Each new token is predicted based on all previously generated tokens.</a:t>
            </a:r>
            <a:endParaRPr lang="en-US" sz="1400">
              <a:ea typeface="Calibri"/>
              <a:cs typeface="Calibri"/>
            </a:endParaRPr>
          </a:p>
          <a:p>
            <a:pPr lvl="1">
              <a:buFont typeface="Arial"/>
              <a:buChar char="•"/>
            </a:pPr>
            <a:r>
              <a:rPr lang="en-US" sz="1400">
                <a:ea typeface="+mn-lt"/>
                <a:cs typeface="+mn-lt"/>
              </a:rPr>
              <a:t>Common in decoder-only models like GPT and </a:t>
            </a:r>
            <a:r>
              <a:rPr lang="en-US" sz="1400" err="1">
                <a:ea typeface="+mn-lt"/>
                <a:cs typeface="+mn-lt"/>
              </a:rPr>
              <a:t>LLaMA</a:t>
            </a:r>
            <a:r>
              <a:rPr lang="en-US" sz="1400">
                <a:ea typeface="+mn-lt"/>
                <a:cs typeface="+mn-lt"/>
              </a:rPr>
              <a:t>.</a:t>
            </a:r>
            <a:br>
              <a:rPr lang="en-US" sz="1400">
                <a:ea typeface="+mn-lt"/>
                <a:cs typeface="+mn-lt"/>
              </a:rPr>
            </a:br>
            <a:endParaRPr lang="en-US" sz="1400">
              <a:ea typeface="+mn-lt"/>
              <a:cs typeface="+mn-lt"/>
            </a:endParaRPr>
          </a:p>
          <a:p>
            <a:r>
              <a:rPr lang="en-US" sz="1400" b="1">
                <a:ea typeface="+mn-lt"/>
                <a:cs typeface="+mn-lt"/>
              </a:rPr>
              <a:t>Sampling</a:t>
            </a:r>
            <a:endParaRPr lang="en-US" sz="1400">
              <a:ea typeface="+mn-lt"/>
              <a:cs typeface="+mn-lt"/>
            </a:endParaRPr>
          </a:p>
          <a:p>
            <a:pPr lvl="1">
              <a:buFont typeface="Arial"/>
              <a:buChar char="•"/>
            </a:pPr>
            <a:r>
              <a:rPr lang="en-US" sz="1400">
                <a:ea typeface="+mn-lt"/>
                <a:cs typeface="+mn-lt"/>
              </a:rPr>
              <a:t>The LLM outputs a probability distribution</a:t>
            </a:r>
            <a:endParaRPr lang="en-US" sz="1400">
              <a:ea typeface="Calibri"/>
              <a:cs typeface="Calibri"/>
            </a:endParaRPr>
          </a:p>
          <a:p>
            <a:pPr lvl="1">
              <a:buFont typeface="Arial"/>
              <a:buChar char="•"/>
            </a:pPr>
            <a:r>
              <a:rPr lang="en-US" sz="1400">
                <a:ea typeface="+mn-lt"/>
                <a:cs typeface="+mn-lt"/>
              </a:rPr>
              <a:t>A sampler samples an output token from the distribution</a:t>
            </a:r>
          </a:p>
          <a:p>
            <a:endParaRPr lang="en-US" sz="1400" b="1">
              <a:ea typeface="+mn-lt"/>
              <a:cs typeface="+mn-lt"/>
            </a:endParaRPr>
          </a:p>
          <a:p>
            <a:r>
              <a:rPr lang="en-US" sz="1400" b="1">
                <a:ea typeface="+mn-lt"/>
                <a:cs typeface="+mn-lt"/>
              </a:rPr>
              <a:t>KV Cache (Key-Value Cache)</a:t>
            </a:r>
            <a:endParaRPr lang="en-US" sz="1400">
              <a:ea typeface="Calibri"/>
              <a:cs typeface="Calibri"/>
            </a:endParaRPr>
          </a:p>
          <a:p>
            <a:pPr lvl="1">
              <a:buFont typeface="Arial"/>
              <a:buChar char="•"/>
            </a:pPr>
            <a:r>
              <a:rPr lang="en-US" sz="1400">
                <a:ea typeface="+mn-lt"/>
                <a:cs typeface="+mn-lt"/>
              </a:rPr>
              <a:t>Caches attention keys and values for previously seen tokens.</a:t>
            </a:r>
            <a:endParaRPr lang="en-US" sz="1400">
              <a:ea typeface="Calibri"/>
              <a:cs typeface="Calibri"/>
            </a:endParaRPr>
          </a:p>
          <a:p>
            <a:pPr lvl="1">
              <a:buFont typeface="Arial"/>
              <a:buChar char="•"/>
            </a:pPr>
            <a:r>
              <a:rPr lang="en-US" sz="1400">
                <a:ea typeface="+mn-lt"/>
                <a:cs typeface="+mn-lt"/>
              </a:rPr>
              <a:t>Prevents re-computation during each decoding step, significantly boosting speed and reducing memory usage.</a:t>
            </a:r>
            <a:endParaRPr lang="en-US" sz="1400">
              <a:ea typeface="Calibri"/>
              <a:cs typeface="Calibri"/>
            </a:endParaRPr>
          </a:p>
          <a:p>
            <a:pPr lvl="1">
              <a:buChar char="•"/>
            </a:pPr>
            <a:endParaRPr lang="en-US" sz="1400">
              <a:ea typeface="+mn-lt"/>
              <a:cs typeface="+mn-lt"/>
            </a:endParaRPr>
          </a:p>
        </p:txBody>
      </p:sp>
      <p:pic>
        <p:nvPicPr>
          <p:cNvPr id="6" name="Picture 5" descr="A diagram of a flowchart&#10;&#10;AI-generated content may be incorrect.">
            <a:extLst>
              <a:ext uri="{FF2B5EF4-FFF2-40B4-BE49-F238E27FC236}">
                <a16:creationId xmlns:a16="http://schemas.microsoft.com/office/drawing/2014/main" id="{D272D07E-AEF1-4E4E-31FC-2F306D197F78}"/>
              </a:ext>
            </a:extLst>
          </p:cNvPr>
          <p:cNvPicPr>
            <a:picLocks noChangeAspect="1"/>
          </p:cNvPicPr>
          <p:nvPr/>
        </p:nvPicPr>
        <p:blipFill>
          <a:blip r:embed="rId3"/>
          <a:stretch>
            <a:fillRect/>
          </a:stretch>
        </p:blipFill>
        <p:spPr>
          <a:xfrm>
            <a:off x="5619802" y="578450"/>
            <a:ext cx="3521747" cy="1687739"/>
          </a:xfrm>
          <a:prstGeom prst="rect">
            <a:avLst/>
          </a:prstGeom>
        </p:spPr>
      </p:pic>
      <p:pic>
        <p:nvPicPr>
          <p:cNvPr id="7" name="Picture 6" descr="A diagram of a person and person&#10;&#10;AI-generated content may be incorrect.">
            <a:extLst>
              <a:ext uri="{FF2B5EF4-FFF2-40B4-BE49-F238E27FC236}">
                <a16:creationId xmlns:a16="http://schemas.microsoft.com/office/drawing/2014/main" id="{24D34177-6E7C-19AC-79F6-3FB7DEEBA388}"/>
              </a:ext>
            </a:extLst>
          </p:cNvPr>
          <p:cNvPicPr>
            <a:picLocks noChangeAspect="1"/>
          </p:cNvPicPr>
          <p:nvPr/>
        </p:nvPicPr>
        <p:blipFill>
          <a:blip r:embed="rId4"/>
          <a:stretch>
            <a:fillRect/>
          </a:stretch>
        </p:blipFill>
        <p:spPr>
          <a:xfrm>
            <a:off x="5997644" y="3355700"/>
            <a:ext cx="2804079" cy="2343151"/>
          </a:xfrm>
          <a:prstGeom prst="rect">
            <a:avLst/>
          </a:prstGeom>
        </p:spPr>
      </p:pic>
      <p:sp>
        <p:nvSpPr>
          <p:cNvPr id="8" name="TextBox 7">
            <a:extLst>
              <a:ext uri="{FF2B5EF4-FFF2-40B4-BE49-F238E27FC236}">
                <a16:creationId xmlns:a16="http://schemas.microsoft.com/office/drawing/2014/main" id="{0FB522F2-6543-A954-7178-DF555A09F75C}"/>
              </a:ext>
            </a:extLst>
          </p:cNvPr>
          <p:cNvSpPr txBox="1"/>
          <p:nvPr/>
        </p:nvSpPr>
        <p:spPr>
          <a:xfrm>
            <a:off x="5616247" y="2267122"/>
            <a:ext cx="352644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Auto regressive decoding</a:t>
            </a:r>
            <a:endParaRPr lang="en-US" sz="1400"/>
          </a:p>
        </p:txBody>
      </p:sp>
      <p:sp>
        <p:nvSpPr>
          <p:cNvPr id="9" name="TextBox 8">
            <a:extLst>
              <a:ext uri="{FF2B5EF4-FFF2-40B4-BE49-F238E27FC236}">
                <a16:creationId xmlns:a16="http://schemas.microsoft.com/office/drawing/2014/main" id="{2E720F0B-75F7-F473-1B90-8680B8D56E79}"/>
              </a:ext>
            </a:extLst>
          </p:cNvPr>
          <p:cNvSpPr txBox="1"/>
          <p:nvPr/>
        </p:nvSpPr>
        <p:spPr>
          <a:xfrm>
            <a:off x="5999371" y="5702588"/>
            <a:ext cx="279784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Embeddings visualization</a:t>
            </a:r>
            <a:endParaRPr lang="en-US" sz="1400"/>
          </a:p>
        </p:txBody>
      </p:sp>
      <p:sp>
        <p:nvSpPr>
          <p:cNvPr id="13" name="TextBox 12">
            <a:extLst>
              <a:ext uri="{FF2B5EF4-FFF2-40B4-BE49-F238E27FC236}">
                <a16:creationId xmlns:a16="http://schemas.microsoft.com/office/drawing/2014/main" id="{247A312A-F0CC-4B6F-0D3F-09B0EBCC0EB0}"/>
              </a:ext>
            </a:extLst>
          </p:cNvPr>
          <p:cNvSpPr txBox="1"/>
          <p:nvPr/>
        </p:nvSpPr>
        <p:spPr>
          <a:xfrm>
            <a:off x="318055" y="6589646"/>
            <a:ext cx="757361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Image credits: </a:t>
            </a:r>
            <a:r>
              <a:rPr lang="en-US" sz="1100">
                <a:ea typeface="+mn-lt"/>
                <a:cs typeface="+mn-lt"/>
                <a:hlinkClick r:id="rId5"/>
              </a:rPr>
              <a:t>embeddings visualization</a:t>
            </a:r>
            <a:r>
              <a:rPr lang="en-US" sz="1100">
                <a:ea typeface="+mn-lt"/>
                <a:cs typeface="+mn-lt"/>
              </a:rPr>
              <a:t>, </a:t>
            </a:r>
            <a:r>
              <a:rPr lang="en-US" sz="1100">
                <a:ea typeface="+mn-lt"/>
                <a:cs typeface="+mn-lt"/>
                <a:hlinkClick r:id="rId6"/>
              </a:rPr>
              <a:t>auto-regressive decoding visualization</a:t>
            </a:r>
            <a:endParaRPr lang="en-US" sz="1100">
              <a:ea typeface="+mn-lt"/>
              <a:cs typeface="+mn-lt"/>
            </a:endParaRPr>
          </a:p>
          <a:p>
            <a:endParaRPr lang="en-US" sz="1100">
              <a:ea typeface="Calibri"/>
              <a:cs typeface="Calibri"/>
            </a:endParaRPr>
          </a:p>
        </p:txBody>
      </p:sp>
    </p:spTree>
    <p:extLst>
      <p:ext uri="{BB962C8B-B14F-4D97-AF65-F5344CB8AC3E}">
        <p14:creationId xmlns:p14="http://schemas.microsoft.com/office/powerpoint/2010/main" val="1635067597"/>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33F573-0E14-4B63-DE33-6E9E66BA308D}"/>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7FAA987-DB57-5271-4645-A68C17CB0863}"/>
              </a:ext>
            </a:extLst>
          </p:cNvPr>
          <p:cNvSpPr>
            <a:spLocks noGrp="1"/>
          </p:cNvSpPr>
          <p:nvPr>
            <p:ph type="title"/>
          </p:nvPr>
        </p:nvSpPr>
        <p:spPr>
          <a:xfrm>
            <a:off x="852775" y="609601"/>
            <a:ext cx="7044316" cy="1330841"/>
          </a:xfrm>
        </p:spPr>
        <p:txBody>
          <a:bodyPr>
            <a:normAutofit/>
          </a:bodyPr>
          <a:lstStyle/>
          <a:p>
            <a:r>
              <a:rPr lang="en-US" b="1">
                <a:ea typeface="Calibri"/>
                <a:cs typeface="Calibri"/>
              </a:rPr>
              <a:t>Apple Neural Engine</a:t>
            </a:r>
            <a:endParaRPr lang="en-US"/>
          </a:p>
        </p:txBody>
      </p:sp>
      <p:sp>
        <p:nvSpPr>
          <p:cNvPr id="3" name="Content Placeholder 2">
            <a:extLst>
              <a:ext uri="{FF2B5EF4-FFF2-40B4-BE49-F238E27FC236}">
                <a16:creationId xmlns:a16="http://schemas.microsoft.com/office/drawing/2014/main" id="{099239FC-50B0-AD21-A64E-1343B8AE7EFC}"/>
              </a:ext>
            </a:extLst>
          </p:cNvPr>
          <p:cNvSpPr>
            <a:spLocks noGrp="1"/>
          </p:cNvSpPr>
          <p:nvPr>
            <p:ph idx="1"/>
          </p:nvPr>
        </p:nvSpPr>
        <p:spPr>
          <a:xfrm>
            <a:off x="852778" y="2198365"/>
            <a:ext cx="3719225" cy="3917773"/>
          </a:xfrm>
        </p:spPr>
        <p:txBody>
          <a:bodyPr vert="horz" lIns="91440" tIns="45720" rIns="91440" bIns="45720" rtlCol="0" anchor="t">
            <a:normAutofit/>
          </a:bodyPr>
          <a:lstStyle/>
          <a:p>
            <a:r>
              <a:rPr lang="en-US" sz="1700" b="1">
                <a:ea typeface="+mn-lt"/>
                <a:cs typeface="+mn-lt"/>
              </a:rPr>
              <a:t>Apple Neural Engine (ANE)</a:t>
            </a:r>
            <a:r>
              <a:rPr lang="en-US" sz="1700">
                <a:ea typeface="+mn-lt"/>
                <a:cs typeface="+mn-lt"/>
              </a:rPr>
              <a:t> is a dedicated NPU in Apple silicon designed for efficient, low-power execution of machine learning tasks like matrix multiplications and convolutions.</a:t>
            </a:r>
            <a:endParaRPr lang="en-US" sz="1700"/>
          </a:p>
          <a:p>
            <a:r>
              <a:rPr lang="en-US" sz="1700">
                <a:ea typeface="+mn-lt"/>
                <a:cs typeface="+mn-lt"/>
              </a:rPr>
              <a:t>While accessible </a:t>
            </a:r>
            <a:r>
              <a:rPr lang="en-US" sz="1700" b="1">
                <a:ea typeface="+mn-lt"/>
                <a:cs typeface="+mn-lt"/>
              </a:rPr>
              <a:t>only through CoreML</a:t>
            </a:r>
            <a:r>
              <a:rPr lang="en-US" sz="1700">
                <a:ea typeface="+mn-lt"/>
                <a:cs typeface="+mn-lt"/>
              </a:rPr>
              <a:t>, the ANE offers up to </a:t>
            </a:r>
            <a:r>
              <a:rPr lang="en-US" sz="1700" b="1">
                <a:ea typeface="+mn-lt"/>
                <a:cs typeface="+mn-lt"/>
              </a:rPr>
              <a:t>11 TOPS</a:t>
            </a:r>
            <a:r>
              <a:rPr lang="en-US" sz="1700">
                <a:ea typeface="+mn-lt"/>
                <a:cs typeface="+mn-lt"/>
              </a:rPr>
              <a:t> performance at </a:t>
            </a:r>
            <a:r>
              <a:rPr lang="en-US" sz="1700" b="1">
                <a:ea typeface="+mn-lt"/>
                <a:cs typeface="+mn-lt"/>
              </a:rPr>
              <a:t>335 MHz </a:t>
            </a:r>
            <a:r>
              <a:rPr lang="en-US" sz="1700">
                <a:ea typeface="+mn-lt"/>
                <a:cs typeface="+mn-lt"/>
              </a:rPr>
              <a:t>and is ideal for offloading parallel ML workloads, freeing CPU/GPU for other tasks *.</a:t>
            </a:r>
            <a:endParaRPr lang="en-US" sz="1700"/>
          </a:p>
          <a:p>
            <a:pPr marL="0" indent="0">
              <a:buNone/>
            </a:pPr>
            <a:endParaRPr lang="en-US" sz="1700" b="1">
              <a:ea typeface="Calibri"/>
              <a:cs typeface="Calibri"/>
            </a:endParaRPr>
          </a:p>
        </p:txBody>
      </p:sp>
      <p:pic>
        <p:nvPicPr>
          <p:cNvPr id="4" name="Picture 3">
            <a:extLst>
              <a:ext uri="{FF2B5EF4-FFF2-40B4-BE49-F238E27FC236}">
                <a16:creationId xmlns:a16="http://schemas.microsoft.com/office/drawing/2014/main" id="{41B127D9-AE5A-6AE9-2E62-80F9A00F6C24}"/>
              </a:ext>
            </a:extLst>
          </p:cNvPr>
          <p:cNvPicPr>
            <a:picLocks noChangeAspect="1"/>
          </p:cNvPicPr>
          <p:nvPr/>
        </p:nvPicPr>
        <p:blipFill>
          <a:blip r:embed="rId2"/>
          <a:stretch>
            <a:fillRect/>
          </a:stretch>
        </p:blipFill>
        <p:spPr>
          <a:xfrm>
            <a:off x="5039528" y="2276164"/>
            <a:ext cx="3591379" cy="3573421"/>
          </a:xfrm>
          <a:prstGeom prst="rect">
            <a:avLst/>
          </a:prstGeom>
        </p:spPr>
      </p:pic>
      <p:sp>
        <p:nvSpPr>
          <p:cNvPr id="21" name="Freeform: Shape 20">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811F644C-A2F7-7BDF-1252-7125FDB7C4B4}"/>
              </a:ext>
            </a:extLst>
          </p:cNvPr>
          <p:cNvSpPr txBox="1"/>
          <p:nvPr/>
        </p:nvSpPr>
        <p:spPr>
          <a:xfrm>
            <a:off x="725558" y="6351106"/>
            <a:ext cx="810039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 machinelearning.apple.com/research/neural-engine-transformers</a:t>
            </a:r>
            <a:endParaRPr lang="en-US" sz="1400">
              <a:ea typeface="Calibri"/>
              <a:cs typeface="Calibri"/>
            </a:endParaRPr>
          </a:p>
        </p:txBody>
      </p:sp>
    </p:spTree>
    <p:extLst>
      <p:ext uri="{BB962C8B-B14F-4D97-AF65-F5344CB8AC3E}">
        <p14:creationId xmlns:p14="http://schemas.microsoft.com/office/powerpoint/2010/main" val="4291959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3DFD5B-D13C-437B-5111-C5B795F7BDF8}"/>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3"/>
            <a:ext cx="6561161"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09698E6-AC49-1529-D49A-A5417AB05F1C}"/>
              </a:ext>
            </a:extLst>
          </p:cNvPr>
          <p:cNvSpPr>
            <a:spLocks noGrp="1"/>
          </p:cNvSpPr>
          <p:nvPr>
            <p:ph type="title"/>
          </p:nvPr>
        </p:nvSpPr>
        <p:spPr>
          <a:xfrm>
            <a:off x="852776" y="609603"/>
            <a:ext cx="5160771" cy="1322887"/>
          </a:xfrm>
        </p:spPr>
        <p:txBody>
          <a:bodyPr>
            <a:normAutofit/>
          </a:bodyPr>
          <a:lstStyle/>
          <a:p>
            <a:r>
              <a:rPr lang="en-US" b="1" err="1">
                <a:ea typeface="Calibri"/>
                <a:cs typeface="Calibri"/>
              </a:rPr>
              <a:t>Tinygrad</a:t>
            </a:r>
            <a:r>
              <a:rPr lang="en-US" b="1">
                <a:ea typeface="Calibri"/>
                <a:cs typeface="Calibri"/>
              </a:rPr>
              <a:t> Project</a:t>
            </a:r>
          </a:p>
        </p:txBody>
      </p:sp>
      <p:sp>
        <p:nvSpPr>
          <p:cNvPr id="3" name="Content Placeholder 2">
            <a:extLst>
              <a:ext uri="{FF2B5EF4-FFF2-40B4-BE49-F238E27FC236}">
                <a16:creationId xmlns:a16="http://schemas.microsoft.com/office/drawing/2014/main" id="{44160BEE-8D69-2E99-F6ED-688D18038A7D}"/>
              </a:ext>
            </a:extLst>
          </p:cNvPr>
          <p:cNvSpPr>
            <a:spLocks noGrp="1"/>
          </p:cNvSpPr>
          <p:nvPr>
            <p:ph idx="1"/>
          </p:nvPr>
        </p:nvSpPr>
        <p:spPr>
          <a:xfrm>
            <a:off x="852779" y="2194106"/>
            <a:ext cx="4930463" cy="3908585"/>
          </a:xfrm>
        </p:spPr>
        <p:txBody>
          <a:bodyPr vert="horz" lIns="91440" tIns="45720" rIns="91440" bIns="45720" rtlCol="0">
            <a:normAutofit/>
          </a:bodyPr>
          <a:lstStyle/>
          <a:p>
            <a:r>
              <a:rPr lang="en-US" sz="1700" b="1">
                <a:ea typeface="+mn-lt"/>
                <a:cs typeface="+mn-lt"/>
              </a:rPr>
              <a:t>tinygrad</a:t>
            </a:r>
            <a:r>
              <a:rPr lang="en-US" sz="1700">
                <a:ea typeface="+mn-lt"/>
                <a:cs typeface="+mn-lt"/>
              </a:rPr>
              <a:t> is a minimalist machine learning framework often used for educational and low-level system research</a:t>
            </a:r>
          </a:p>
          <a:p>
            <a:r>
              <a:rPr lang="en-US" sz="1700">
                <a:ea typeface="+mn-lt"/>
                <a:cs typeface="+mn-lt"/>
              </a:rPr>
              <a:t>Made reverse engineering efforts to unlock low-level access to Apple’s Neural Engine (ANE), which is typically restricted via CoreML APIs only.</a:t>
            </a:r>
            <a:endParaRPr lang="en-US" sz="1700"/>
          </a:p>
          <a:p>
            <a:r>
              <a:rPr lang="en-US" sz="1700">
                <a:ea typeface="+mn-lt"/>
                <a:cs typeface="+mn-lt"/>
              </a:rPr>
              <a:t>It shed light on Apple’s proprietary hwx file format and the execution pipeline used to dispatch ML workloads to the ANE.</a:t>
            </a:r>
            <a:endParaRPr lang="en-US" sz="1700"/>
          </a:p>
          <a:p>
            <a:r>
              <a:rPr lang="en-US" sz="1700">
                <a:ea typeface="+mn-lt"/>
                <a:cs typeface="+mn-lt"/>
              </a:rPr>
              <a:t>This project derives inspiration from tinygrad's unconventional use of CoreML</a:t>
            </a:r>
            <a:endParaRPr lang="en-US" sz="1700">
              <a:ea typeface="Calibri"/>
              <a:cs typeface="Calibri"/>
            </a:endParaRPr>
          </a:p>
        </p:txBody>
      </p:sp>
      <p:pic>
        <p:nvPicPr>
          <p:cNvPr id="6" name="Picture 5" descr="A black and white logo&#10;&#10;AI-generated content may be incorrect.">
            <a:extLst>
              <a:ext uri="{FF2B5EF4-FFF2-40B4-BE49-F238E27FC236}">
                <a16:creationId xmlns:a16="http://schemas.microsoft.com/office/drawing/2014/main" id="{ACF9E824-EBFA-8317-C02C-3860F5BB4C72}"/>
              </a:ext>
            </a:extLst>
          </p:cNvPr>
          <p:cNvPicPr>
            <a:picLocks noChangeAspect="1"/>
          </p:cNvPicPr>
          <p:nvPr/>
        </p:nvPicPr>
        <p:blipFill>
          <a:blip r:embed="rId2"/>
          <a:stretch>
            <a:fillRect/>
          </a:stretch>
        </p:blipFill>
        <p:spPr>
          <a:xfrm>
            <a:off x="6596987" y="2966790"/>
            <a:ext cx="2180231" cy="953851"/>
          </a:xfrm>
          <a:prstGeom prst="rect">
            <a:avLst/>
          </a:prstGeom>
        </p:spPr>
      </p:pic>
      <p:sp>
        <p:nvSpPr>
          <p:cNvPr id="5" name="TextBox 4">
            <a:extLst>
              <a:ext uri="{FF2B5EF4-FFF2-40B4-BE49-F238E27FC236}">
                <a16:creationId xmlns:a16="http://schemas.microsoft.com/office/drawing/2014/main" id="{F915CB17-C952-5E6C-9C37-EB2118007885}"/>
              </a:ext>
            </a:extLst>
          </p:cNvPr>
          <p:cNvSpPr txBox="1"/>
          <p:nvPr/>
        </p:nvSpPr>
        <p:spPr>
          <a:xfrm>
            <a:off x="855332" y="6291211"/>
            <a:ext cx="84697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a:ea typeface="+mn-lt"/>
                <a:cs typeface="+mn-lt"/>
              </a:rPr>
              <a:t>* github.com/tinygrad/tinygrad</a:t>
            </a:r>
            <a:endParaRPr lang="en-US" sz="1400">
              <a:ea typeface="Calibri"/>
              <a:cs typeface="Calibri"/>
            </a:endParaRPr>
          </a:p>
        </p:txBody>
      </p:sp>
    </p:spTree>
    <p:extLst>
      <p:ext uri="{BB962C8B-B14F-4D97-AF65-F5344CB8AC3E}">
        <p14:creationId xmlns:p14="http://schemas.microsoft.com/office/powerpoint/2010/main" val="1666845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AD0DDB-84C4-1F89-3CF9-129DC5C1B06D}"/>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9FA5343-1FEA-8471-0D08-2C9ABABA1192}"/>
              </a:ext>
            </a:extLst>
          </p:cNvPr>
          <p:cNvSpPr>
            <a:spLocks noGrp="1"/>
          </p:cNvSpPr>
          <p:nvPr>
            <p:ph type="title"/>
          </p:nvPr>
        </p:nvSpPr>
        <p:spPr>
          <a:xfrm>
            <a:off x="852775" y="609601"/>
            <a:ext cx="7044316" cy="1330841"/>
          </a:xfrm>
        </p:spPr>
        <p:txBody>
          <a:bodyPr>
            <a:normAutofit/>
          </a:bodyPr>
          <a:lstStyle/>
          <a:p>
            <a:pPr>
              <a:lnSpc>
                <a:spcPct val="90000"/>
              </a:lnSpc>
            </a:pPr>
            <a:r>
              <a:rPr lang="en-US" b="1">
                <a:ea typeface="Calibri"/>
                <a:cs typeface="Calibri"/>
              </a:rPr>
              <a:t>Retrieval Augmented Generation (RAG)</a:t>
            </a:r>
            <a:endParaRPr lang="en-US"/>
          </a:p>
        </p:txBody>
      </p:sp>
      <p:sp>
        <p:nvSpPr>
          <p:cNvPr id="3" name="Content Placeholder 2">
            <a:extLst>
              <a:ext uri="{FF2B5EF4-FFF2-40B4-BE49-F238E27FC236}">
                <a16:creationId xmlns:a16="http://schemas.microsoft.com/office/drawing/2014/main" id="{E02B11AC-04DD-D78E-7EC1-1C046FA9245E}"/>
              </a:ext>
            </a:extLst>
          </p:cNvPr>
          <p:cNvSpPr>
            <a:spLocks noGrp="1"/>
          </p:cNvSpPr>
          <p:nvPr>
            <p:ph idx="1"/>
          </p:nvPr>
        </p:nvSpPr>
        <p:spPr>
          <a:xfrm>
            <a:off x="653125" y="2068593"/>
            <a:ext cx="4378072" cy="4376969"/>
          </a:xfrm>
        </p:spPr>
        <p:txBody>
          <a:bodyPr vert="horz" lIns="91440" tIns="45720" rIns="91440" bIns="45720" rtlCol="0" anchor="t">
            <a:noAutofit/>
          </a:bodyPr>
          <a:lstStyle/>
          <a:p>
            <a:pPr marL="0" indent="0">
              <a:lnSpc>
                <a:spcPct val="90000"/>
              </a:lnSpc>
              <a:buNone/>
            </a:pPr>
            <a:r>
              <a:rPr lang="en-US" sz="1400" b="1">
                <a:ea typeface="Calibri"/>
                <a:cs typeface="Calibri"/>
              </a:rPr>
              <a:t>What is RAG?</a:t>
            </a:r>
          </a:p>
          <a:p>
            <a:pPr marL="0" indent="0">
              <a:lnSpc>
                <a:spcPct val="90000"/>
              </a:lnSpc>
              <a:buNone/>
            </a:pPr>
            <a:r>
              <a:rPr lang="en-US" sz="1400">
                <a:ea typeface="+mn-lt"/>
                <a:cs typeface="+mn-lt"/>
              </a:rPr>
              <a:t>It is a hybrid approach that combines retrieval of relevant documents with language generation to produce more grounded, factual, and context-aware responses.</a:t>
            </a:r>
            <a:endParaRPr lang="en-US" sz="1400">
              <a:ea typeface="Calibri"/>
              <a:cs typeface="Calibri"/>
            </a:endParaRPr>
          </a:p>
          <a:p>
            <a:pPr lvl="1">
              <a:lnSpc>
                <a:spcPct val="90000"/>
              </a:lnSpc>
            </a:pPr>
            <a:r>
              <a:rPr lang="en-US" sz="1400" b="1">
                <a:ea typeface="+mn-lt"/>
                <a:cs typeface="+mn-lt"/>
              </a:rPr>
              <a:t>Embedding: </a:t>
            </a:r>
            <a:r>
              <a:rPr lang="en-US" sz="1400">
                <a:ea typeface="+mn-lt"/>
                <a:cs typeface="+mn-lt"/>
              </a:rPr>
              <a:t>Index the source documents by converting them to embedding vectors</a:t>
            </a:r>
          </a:p>
          <a:p>
            <a:pPr lvl="1">
              <a:lnSpc>
                <a:spcPct val="90000"/>
              </a:lnSpc>
            </a:pPr>
            <a:r>
              <a:rPr lang="en-US" sz="1400" b="1">
                <a:ea typeface="+mn-lt"/>
                <a:cs typeface="+mn-lt"/>
              </a:rPr>
              <a:t>Retrieval:</a:t>
            </a:r>
            <a:r>
              <a:rPr lang="en-US" sz="1400">
                <a:ea typeface="+mn-lt"/>
                <a:cs typeface="+mn-lt"/>
              </a:rPr>
              <a:t> Searches a knowledge base or document corpus for passages relevant to the input query.</a:t>
            </a:r>
          </a:p>
          <a:p>
            <a:pPr lvl="1">
              <a:lnSpc>
                <a:spcPct val="90000"/>
              </a:lnSpc>
            </a:pPr>
            <a:r>
              <a:rPr lang="en-US" sz="1400" b="1">
                <a:ea typeface="+mn-lt"/>
                <a:cs typeface="+mn-lt"/>
              </a:rPr>
              <a:t>Generation:</a:t>
            </a:r>
            <a:r>
              <a:rPr lang="en-US" sz="1400">
                <a:ea typeface="+mn-lt"/>
                <a:cs typeface="+mn-lt"/>
              </a:rPr>
              <a:t> Uses a language model (e.g., </a:t>
            </a:r>
            <a:r>
              <a:rPr lang="en-US" sz="1400" err="1">
                <a:ea typeface="+mn-lt"/>
                <a:cs typeface="+mn-lt"/>
              </a:rPr>
              <a:t>LLaMA</a:t>
            </a:r>
            <a:r>
              <a:rPr lang="en-US" sz="1400">
                <a:ea typeface="+mn-lt"/>
                <a:cs typeface="+mn-lt"/>
              </a:rPr>
              <a:t>, GPT) to generate a response conditioned on the retrieved content.</a:t>
            </a:r>
            <a:br>
              <a:rPr lang="en-US" sz="1400">
                <a:ea typeface="+mn-lt"/>
                <a:cs typeface="+mn-lt"/>
              </a:rPr>
            </a:br>
            <a:endParaRPr lang="en-US" sz="1400">
              <a:ea typeface="Calibri"/>
              <a:cs typeface="Calibri"/>
            </a:endParaRPr>
          </a:p>
          <a:p>
            <a:pPr marL="0" indent="0">
              <a:lnSpc>
                <a:spcPct val="90000"/>
              </a:lnSpc>
              <a:buNone/>
            </a:pPr>
            <a:r>
              <a:rPr lang="en-US" sz="1400" b="1">
                <a:ea typeface="+mn-lt"/>
                <a:cs typeface="+mn-lt"/>
              </a:rPr>
              <a:t>Why Use RAG?</a:t>
            </a:r>
            <a:endParaRPr lang="en-US" sz="1400">
              <a:ea typeface="Calibri"/>
              <a:cs typeface="Calibri"/>
            </a:endParaRPr>
          </a:p>
          <a:p>
            <a:pPr>
              <a:lnSpc>
                <a:spcPct val="90000"/>
              </a:lnSpc>
            </a:pPr>
            <a:r>
              <a:rPr lang="en-US" sz="1400">
                <a:ea typeface="+mn-lt"/>
                <a:cs typeface="+mn-lt"/>
              </a:rPr>
              <a:t>Helps the language model answer based on actual documents, improving credibility, reducing hallucinations, and enabling source attribution.</a:t>
            </a:r>
          </a:p>
          <a:p>
            <a:pPr>
              <a:lnSpc>
                <a:spcPct val="90000"/>
              </a:lnSpc>
            </a:pPr>
            <a:endParaRPr lang="en-US" sz="1400">
              <a:ea typeface="Calibri"/>
              <a:cs typeface="Calibri"/>
            </a:endParaRPr>
          </a:p>
        </p:txBody>
      </p:sp>
      <p:pic>
        <p:nvPicPr>
          <p:cNvPr id="4" name="Picture 3" descr="A diagram of a software process&#10;&#10;AI-generated content may be incorrect.">
            <a:extLst>
              <a:ext uri="{FF2B5EF4-FFF2-40B4-BE49-F238E27FC236}">
                <a16:creationId xmlns:a16="http://schemas.microsoft.com/office/drawing/2014/main" id="{3DDC8A92-C6D3-776A-4C40-102202B9AB53}"/>
              </a:ext>
            </a:extLst>
          </p:cNvPr>
          <p:cNvPicPr>
            <a:picLocks noChangeAspect="1"/>
          </p:cNvPicPr>
          <p:nvPr/>
        </p:nvPicPr>
        <p:blipFill>
          <a:blip r:embed="rId2"/>
          <a:stretch>
            <a:fillRect/>
          </a:stretch>
        </p:blipFill>
        <p:spPr>
          <a:xfrm>
            <a:off x="5039528" y="2980972"/>
            <a:ext cx="3591379" cy="2163805"/>
          </a:xfrm>
          <a:prstGeom prst="rect">
            <a:avLst/>
          </a:prstGeom>
        </p:spPr>
      </p:pic>
      <p:sp>
        <p:nvSpPr>
          <p:cNvPr id="46" name="Freeform: Shape 45">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89559340-813F-9FDF-5145-0F7D7A004E5A}"/>
              </a:ext>
            </a:extLst>
          </p:cNvPr>
          <p:cNvSpPr txBox="1"/>
          <p:nvPr/>
        </p:nvSpPr>
        <p:spPr>
          <a:xfrm>
            <a:off x="855332" y="6291211"/>
            <a:ext cx="84697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a:ea typeface="+mn-lt"/>
                <a:cs typeface="+mn-lt"/>
              </a:rPr>
              <a:t>* </a:t>
            </a:r>
            <a:r>
              <a:rPr lang="en-US" sz="1400">
                <a:ea typeface="+mn-lt"/>
                <a:cs typeface="+mn-lt"/>
                <a:hlinkClick r:id="rId3"/>
              </a:rPr>
              <a:t>blog.stackademic.com/mastering-rag</a:t>
            </a:r>
            <a:endParaRPr lang="en-US" sz="1400">
              <a:ea typeface="Calibri"/>
              <a:cs typeface="Calibri"/>
            </a:endParaRPr>
          </a:p>
        </p:txBody>
      </p:sp>
    </p:spTree>
    <p:extLst>
      <p:ext uri="{BB962C8B-B14F-4D97-AF65-F5344CB8AC3E}">
        <p14:creationId xmlns:p14="http://schemas.microsoft.com/office/powerpoint/2010/main" val="3219400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4BA5ED-902A-1378-DD21-0E672321C5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AB75EB-6C79-C66E-7DBA-25622FD167BC}"/>
              </a:ext>
            </a:extLst>
          </p:cNvPr>
          <p:cNvSpPr>
            <a:spLocks noGrp="1"/>
          </p:cNvSpPr>
          <p:nvPr>
            <p:ph type="title"/>
          </p:nvPr>
        </p:nvSpPr>
        <p:spPr>
          <a:xfrm>
            <a:off x="360760" y="3752852"/>
            <a:ext cx="2468167" cy="2452687"/>
          </a:xfrm>
        </p:spPr>
        <p:txBody>
          <a:bodyPr anchor="ctr">
            <a:normAutofit/>
          </a:bodyPr>
          <a:lstStyle/>
          <a:p>
            <a:r>
              <a:rPr lang="en-US" sz="3100" b="1">
                <a:ea typeface="Calibri"/>
                <a:cs typeface="Calibri"/>
              </a:rPr>
              <a:t>Embedding Phase</a:t>
            </a:r>
            <a:endParaRPr lang="en-US" sz="3100"/>
          </a:p>
        </p:txBody>
      </p:sp>
      <p:pic>
        <p:nvPicPr>
          <p:cNvPr id="6" name="Picture 5" descr="A screenshot of a cell phone&#10;&#10;AI-generated content may be incorrect.">
            <a:extLst>
              <a:ext uri="{FF2B5EF4-FFF2-40B4-BE49-F238E27FC236}">
                <a16:creationId xmlns:a16="http://schemas.microsoft.com/office/drawing/2014/main" id="{3F420B69-A49E-B338-DD84-7FF28BE7B851}"/>
              </a:ext>
            </a:extLst>
          </p:cNvPr>
          <p:cNvPicPr>
            <a:picLocks noChangeAspect="1"/>
          </p:cNvPicPr>
          <p:nvPr/>
        </p:nvPicPr>
        <p:blipFill>
          <a:blip r:embed="rId2"/>
          <a:srcRect t="10323" b="8921"/>
          <a:stretch>
            <a:fillRect/>
          </a:stretch>
        </p:blipFill>
        <p:spPr>
          <a:xfrm>
            <a:off x="21" y="13"/>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2B1F4F4-AF5E-E0A8-04A3-AEBE745489D4}"/>
              </a:ext>
            </a:extLst>
          </p:cNvPr>
          <p:cNvSpPr>
            <a:spLocks noGrp="1"/>
          </p:cNvSpPr>
          <p:nvPr>
            <p:ph idx="1"/>
          </p:nvPr>
        </p:nvSpPr>
        <p:spPr>
          <a:xfrm>
            <a:off x="2828583" y="3752853"/>
            <a:ext cx="6173081" cy="2842005"/>
          </a:xfrm>
        </p:spPr>
        <p:txBody>
          <a:bodyPr vert="horz" lIns="91440" tIns="45720" rIns="91440" bIns="45720" rtlCol="0" anchor="ctr">
            <a:normAutofit/>
          </a:bodyPr>
          <a:lstStyle/>
          <a:p>
            <a:pPr>
              <a:lnSpc>
                <a:spcPct val="90000"/>
              </a:lnSpc>
            </a:pPr>
            <a:r>
              <a:rPr lang="en-US" sz="1400" b="1">
                <a:ea typeface="+mn-lt"/>
                <a:cs typeface="+mn-lt"/>
              </a:rPr>
              <a:t>Document Chunking:</a:t>
            </a:r>
            <a:r>
              <a:rPr lang="en-US" sz="1400">
                <a:ea typeface="+mn-lt"/>
                <a:cs typeface="+mn-lt"/>
              </a:rPr>
              <a:t> Large documents are split into smaller, manageable text chunks using heuristics like length, sentence boundaries, or semantic structure to fit within the LLM’s context window.</a:t>
            </a:r>
            <a:endParaRPr lang="en-US" sz="1400"/>
          </a:p>
          <a:p>
            <a:pPr>
              <a:lnSpc>
                <a:spcPct val="90000"/>
              </a:lnSpc>
            </a:pPr>
            <a:r>
              <a:rPr lang="en-US" sz="1400" b="1">
                <a:ea typeface="+mn-lt"/>
                <a:cs typeface="+mn-lt"/>
              </a:rPr>
              <a:t>Text Embedding:</a:t>
            </a:r>
            <a:r>
              <a:rPr lang="en-US" sz="1400">
                <a:ea typeface="+mn-lt"/>
                <a:cs typeface="+mn-lt"/>
              </a:rPr>
              <a:t> Each chunk is converted into a dense vector using a pre-trained embedding model (e.g., </a:t>
            </a:r>
            <a:r>
              <a:rPr lang="en-US" sz="1400" err="1">
                <a:ea typeface="+mn-lt"/>
                <a:cs typeface="+mn-lt"/>
              </a:rPr>
              <a:t>MiniLM</a:t>
            </a:r>
            <a:r>
              <a:rPr lang="en-US" sz="1400">
                <a:ea typeface="+mn-lt"/>
                <a:cs typeface="+mn-lt"/>
              </a:rPr>
              <a:t> or BERT), capturing the semantic meaning of the content.</a:t>
            </a:r>
            <a:endParaRPr lang="en-US" sz="1400"/>
          </a:p>
          <a:p>
            <a:pPr>
              <a:lnSpc>
                <a:spcPct val="90000"/>
              </a:lnSpc>
            </a:pPr>
            <a:r>
              <a:rPr lang="en-US" sz="1400" b="1">
                <a:ea typeface="+mn-lt"/>
                <a:cs typeface="+mn-lt"/>
              </a:rPr>
              <a:t>Storage:</a:t>
            </a:r>
            <a:r>
              <a:rPr lang="en-US" sz="1400">
                <a:ea typeface="+mn-lt"/>
                <a:cs typeface="+mn-lt"/>
              </a:rPr>
              <a:t> The resulting embeddings are stored in a vector database or as binary </a:t>
            </a:r>
            <a:r>
              <a:rPr lang="en-US" sz="1400" err="1">
                <a:ea typeface="+mn-lt"/>
                <a:cs typeface="+mn-lt"/>
              </a:rPr>
              <a:t>vectordump</a:t>
            </a:r>
            <a:r>
              <a:rPr lang="en-US" sz="1400">
                <a:ea typeface="+mn-lt"/>
                <a:cs typeface="+mn-lt"/>
              </a:rPr>
              <a:t> files, alongside metadata like chunk text, document ID, and page number for efficient retrieval during inference.</a:t>
            </a:r>
            <a:endParaRPr lang="en-US" sz="1400"/>
          </a:p>
          <a:p>
            <a:pPr marL="0" indent="0">
              <a:lnSpc>
                <a:spcPct val="90000"/>
              </a:lnSpc>
              <a:buNone/>
            </a:pPr>
            <a:endParaRPr lang="en-US" sz="1400" b="1">
              <a:ea typeface="Calibri"/>
              <a:cs typeface="Calibri"/>
            </a:endParaRPr>
          </a:p>
        </p:txBody>
      </p:sp>
      <p:sp>
        <p:nvSpPr>
          <p:cNvPr id="5" name="TextBox 4">
            <a:extLst>
              <a:ext uri="{FF2B5EF4-FFF2-40B4-BE49-F238E27FC236}">
                <a16:creationId xmlns:a16="http://schemas.microsoft.com/office/drawing/2014/main" id="{B281FDAF-AFE1-0BB1-086A-84D050BE8186}"/>
              </a:ext>
            </a:extLst>
          </p:cNvPr>
          <p:cNvSpPr txBox="1"/>
          <p:nvPr/>
        </p:nvSpPr>
        <p:spPr>
          <a:xfrm>
            <a:off x="336240" y="6291211"/>
            <a:ext cx="84697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a:ea typeface="+mn-lt"/>
                <a:cs typeface="+mn-lt"/>
              </a:rPr>
              <a:t>* </a:t>
            </a:r>
            <a:r>
              <a:rPr lang="en-US" sz="1400">
                <a:ea typeface="+mn-lt"/>
                <a:cs typeface="+mn-lt"/>
                <a:hlinkClick r:id="rId3"/>
              </a:rPr>
              <a:t>rag-langchain</a:t>
            </a:r>
            <a:endParaRPr lang="en-US" sz="1400">
              <a:ea typeface="Calibri"/>
              <a:cs typeface="Calibri"/>
            </a:endParaRPr>
          </a:p>
        </p:txBody>
      </p:sp>
    </p:spTree>
    <p:extLst>
      <p:ext uri="{BB962C8B-B14F-4D97-AF65-F5344CB8AC3E}">
        <p14:creationId xmlns:p14="http://schemas.microsoft.com/office/powerpoint/2010/main" val="2133327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787152-A7A8-4A2F-A36A-3B9A46F76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96E0C0-A195-1E61-19EC-87590A20733C}"/>
              </a:ext>
            </a:extLst>
          </p:cNvPr>
          <p:cNvSpPr>
            <a:spLocks noGrp="1"/>
          </p:cNvSpPr>
          <p:nvPr>
            <p:ph type="title"/>
          </p:nvPr>
        </p:nvSpPr>
        <p:spPr>
          <a:xfrm>
            <a:off x="360760" y="3752852"/>
            <a:ext cx="2468167" cy="2452687"/>
          </a:xfrm>
        </p:spPr>
        <p:txBody>
          <a:bodyPr anchor="ctr">
            <a:normAutofit/>
          </a:bodyPr>
          <a:lstStyle/>
          <a:p>
            <a:r>
              <a:rPr lang="en-US" sz="3100" b="1">
                <a:ea typeface="Calibri"/>
                <a:cs typeface="Calibri"/>
              </a:rPr>
              <a:t>Retrieval &amp;</a:t>
            </a:r>
            <a:br>
              <a:rPr lang="en-US" sz="3100" b="1">
                <a:ea typeface="Calibri"/>
                <a:cs typeface="Calibri"/>
              </a:rPr>
            </a:br>
            <a:r>
              <a:rPr lang="en-US" sz="3100" b="1">
                <a:ea typeface="Calibri"/>
                <a:cs typeface="Calibri"/>
              </a:rPr>
              <a:t>Generation Phase</a:t>
            </a:r>
            <a:endParaRPr lang="en-US"/>
          </a:p>
        </p:txBody>
      </p:sp>
      <p:pic>
        <p:nvPicPr>
          <p:cNvPr id="6" name="Picture 5">
            <a:extLst>
              <a:ext uri="{FF2B5EF4-FFF2-40B4-BE49-F238E27FC236}">
                <a16:creationId xmlns:a16="http://schemas.microsoft.com/office/drawing/2014/main" id="{196230E8-9754-A1D7-BB4C-099CBEF10DCD}"/>
              </a:ext>
            </a:extLst>
          </p:cNvPr>
          <p:cNvPicPr>
            <a:picLocks noChangeAspect="1"/>
          </p:cNvPicPr>
          <p:nvPr/>
        </p:nvPicPr>
        <p:blipFill>
          <a:blip r:embed="rId2"/>
          <a:srcRect t="10451" b="10451"/>
          <a:stretch>
            <a:fillRect/>
          </a:stretch>
        </p:blipFill>
        <p:spPr>
          <a:xfrm>
            <a:off x="21" y="13"/>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DE92E453-3B39-2D65-F725-569A2B9A4520}"/>
              </a:ext>
            </a:extLst>
          </p:cNvPr>
          <p:cNvSpPr>
            <a:spLocks noGrp="1"/>
          </p:cNvSpPr>
          <p:nvPr>
            <p:ph idx="1"/>
          </p:nvPr>
        </p:nvSpPr>
        <p:spPr>
          <a:xfrm>
            <a:off x="2828580" y="3752854"/>
            <a:ext cx="6232976" cy="2832023"/>
          </a:xfrm>
        </p:spPr>
        <p:txBody>
          <a:bodyPr vert="horz" lIns="91440" tIns="45720" rIns="91440" bIns="45720" rtlCol="0" anchor="ctr">
            <a:normAutofit/>
          </a:bodyPr>
          <a:lstStyle/>
          <a:p>
            <a:r>
              <a:rPr lang="en-US" sz="1400" b="1">
                <a:ea typeface="+mn-lt"/>
                <a:cs typeface="+mn-lt"/>
              </a:rPr>
              <a:t>Query Embedding:</a:t>
            </a:r>
            <a:r>
              <a:rPr lang="en-US" sz="1400">
                <a:ea typeface="+mn-lt"/>
                <a:cs typeface="+mn-lt"/>
              </a:rPr>
              <a:t> The user’s query is embedded using the same embedding model used during the indexing phase to ensure consistency.</a:t>
            </a:r>
            <a:endParaRPr lang="en-US">
              <a:ea typeface="+mn-lt"/>
              <a:cs typeface="+mn-lt"/>
            </a:endParaRPr>
          </a:p>
          <a:p>
            <a:r>
              <a:rPr lang="en-US" sz="1400" b="1">
                <a:ea typeface="+mn-lt"/>
                <a:cs typeface="+mn-lt"/>
              </a:rPr>
              <a:t>Similarity Search:</a:t>
            </a:r>
            <a:r>
              <a:rPr lang="en-US" sz="1400">
                <a:ea typeface="+mn-lt"/>
                <a:cs typeface="+mn-lt"/>
              </a:rPr>
              <a:t> The embedded query vector is compared against the stored document embeddings using a similarity metric (e.g., cosine similarity) to retrieve the most relevant chunks.</a:t>
            </a:r>
            <a:endParaRPr lang="en-US">
              <a:ea typeface="+mn-lt"/>
              <a:cs typeface="+mn-lt"/>
            </a:endParaRPr>
          </a:p>
          <a:p>
            <a:r>
              <a:rPr lang="en-US" sz="1400" b="1">
                <a:ea typeface="+mn-lt"/>
                <a:cs typeface="+mn-lt"/>
              </a:rPr>
              <a:t>Context Construction:</a:t>
            </a:r>
            <a:r>
              <a:rPr lang="en-US" sz="1400">
                <a:ea typeface="+mn-lt"/>
                <a:cs typeface="+mn-lt"/>
              </a:rPr>
              <a:t> The retrieved text chunks are compiled into a context that is passed, along with the original query, making a combined prompt.</a:t>
            </a:r>
            <a:endParaRPr lang="en-US">
              <a:ea typeface="+mn-lt"/>
              <a:cs typeface="+mn-lt"/>
            </a:endParaRPr>
          </a:p>
          <a:p>
            <a:r>
              <a:rPr lang="en-US" sz="1400" b="1">
                <a:ea typeface="+mn-lt"/>
                <a:cs typeface="+mn-lt"/>
              </a:rPr>
              <a:t>Response Generation:</a:t>
            </a:r>
            <a:r>
              <a:rPr lang="en-US" sz="1400">
                <a:ea typeface="+mn-lt"/>
                <a:cs typeface="+mn-lt"/>
              </a:rPr>
              <a:t> A Decoder-only language model (e.g., </a:t>
            </a:r>
            <a:r>
              <a:rPr lang="en-US" sz="1400" err="1">
                <a:ea typeface="+mn-lt"/>
                <a:cs typeface="+mn-lt"/>
              </a:rPr>
              <a:t>LLaMA</a:t>
            </a:r>
            <a:r>
              <a:rPr lang="en-US" sz="1400">
                <a:ea typeface="+mn-lt"/>
                <a:cs typeface="+mn-lt"/>
              </a:rPr>
              <a:t>) generates the final answer based on the query and retrieved context, producing grounded and relevant responses.</a:t>
            </a:r>
            <a:endParaRPr lang="en-US">
              <a:ea typeface="+mn-lt"/>
              <a:cs typeface="+mn-lt"/>
            </a:endParaRPr>
          </a:p>
          <a:p>
            <a:pPr>
              <a:lnSpc>
                <a:spcPct val="90000"/>
              </a:lnSpc>
              <a:buNone/>
            </a:pPr>
            <a:endParaRPr lang="en-US" sz="1400">
              <a:ea typeface="Calibri"/>
              <a:cs typeface="Calibri"/>
            </a:endParaRPr>
          </a:p>
        </p:txBody>
      </p:sp>
      <p:sp>
        <p:nvSpPr>
          <p:cNvPr id="7" name="TextBox 6">
            <a:extLst>
              <a:ext uri="{FF2B5EF4-FFF2-40B4-BE49-F238E27FC236}">
                <a16:creationId xmlns:a16="http://schemas.microsoft.com/office/drawing/2014/main" id="{99E3445A-42DC-E84C-2599-002CEE8AC49A}"/>
              </a:ext>
            </a:extLst>
          </p:cNvPr>
          <p:cNvSpPr txBox="1"/>
          <p:nvPr/>
        </p:nvSpPr>
        <p:spPr>
          <a:xfrm>
            <a:off x="339338" y="6433672"/>
            <a:ext cx="84697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a:ea typeface="+mn-lt"/>
                <a:cs typeface="+mn-lt"/>
              </a:rPr>
              <a:t>* </a:t>
            </a:r>
            <a:r>
              <a:rPr lang="en-US" sz="1400">
                <a:ea typeface="+mn-lt"/>
                <a:cs typeface="+mn-lt"/>
                <a:hlinkClick r:id="rId3"/>
              </a:rPr>
              <a:t>rag-langchain</a:t>
            </a:r>
            <a:endParaRPr lang="en-US" sz="1400">
              <a:ea typeface="Calibri"/>
              <a:cs typeface="Calibri"/>
            </a:endParaRPr>
          </a:p>
        </p:txBody>
      </p:sp>
    </p:spTree>
    <p:extLst>
      <p:ext uri="{BB962C8B-B14F-4D97-AF65-F5344CB8AC3E}">
        <p14:creationId xmlns:p14="http://schemas.microsoft.com/office/powerpoint/2010/main" val="4260996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C522A1-CDA7-0D21-2BC1-AC10C32B9DBB}"/>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09AA702-9385-E55F-FFF0-407411373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0067D53D-C6E6-6904-F5B2-5D4AFB9F6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E76DCE-881B-B75E-2E4C-F23556E6A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1" y="623276"/>
            <a:ext cx="8178791" cy="560788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B83DE-FB03-44CB-4F9D-743A9992F2F2}"/>
              </a:ext>
            </a:extLst>
          </p:cNvPr>
          <p:cNvSpPr>
            <a:spLocks noGrp="1"/>
          </p:cNvSpPr>
          <p:nvPr>
            <p:ph type="title"/>
          </p:nvPr>
        </p:nvSpPr>
        <p:spPr>
          <a:xfrm>
            <a:off x="476914" y="2629071"/>
            <a:ext cx="8185828" cy="1425012"/>
          </a:xfrm>
        </p:spPr>
        <p:txBody>
          <a:bodyPr vert="horz" lIns="91440" tIns="45720" rIns="91440" bIns="45720" rtlCol="0" anchor="b">
            <a:normAutofit fontScale="90000"/>
          </a:bodyPr>
          <a:lstStyle/>
          <a:p>
            <a:pPr defTabSz="914377">
              <a:lnSpc>
                <a:spcPct val="90000"/>
              </a:lnSpc>
            </a:pPr>
            <a:r>
              <a:rPr lang="en-US" sz="10000"/>
              <a:t>Implementation</a:t>
            </a:r>
            <a:endParaRPr lang="en-US">
              <a:ea typeface="Calibri"/>
              <a:cs typeface="Calibri"/>
            </a:endParaRPr>
          </a:p>
        </p:txBody>
      </p:sp>
    </p:spTree>
    <p:extLst>
      <p:ext uri="{BB962C8B-B14F-4D97-AF65-F5344CB8AC3E}">
        <p14:creationId xmlns:p14="http://schemas.microsoft.com/office/powerpoint/2010/main" val="2719527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BC4D8F-CBD7-F9F7-C60B-5FF7EB04801B}"/>
              </a:ext>
            </a:extLst>
          </p:cNvPr>
          <p:cNvSpPr>
            <a:spLocks noGrp="1"/>
          </p:cNvSpPr>
          <p:nvPr>
            <p:ph type="title"/>
          </p:nvPr>
        </p:nvSpPr>
        <p:spPr>
          <a:xfrm>
            <a:off x="515795" y="-609"/>
            <a:ext cx="7044316" cy="1330841"/>
          </a:xfrm>
        </p:spPr>
        <p:txBody>
          <a:bodyPr vert="horz" lIns="91440" tIns="45720" rIns="91440" bIns="45720" rtlCol="0" anchor="ctr">
            <a:normAutofit/>
          </a:bodyPr>
          <a:lstStyle/>
          <a:p>
            <a:pPr algn="l" defTabSz="914377">
              <a:lnSpc>
                <a:spcPct val="90000"/>
              </a:lnSpc>
            </a:pPr>
            <a:r>
              <a:rPr lang="en-US" kern="1200">
                <a:solidFill>
                  <a:schemeClr val="tx1"/>
                </a:solidFill>
                <a:latin typeface="+mj-lt"/>
                <a:ea typeface="+mj-ea"/>
                <a:cs typeface="+mj-cs"/>
              </a:rPr>
              <a:t>TLDR Application Modules</a:t>
            </a:r>
          </a:p>
        </p:txBody>
      </p:sp>
      <p:sp>
        <p:nvSpPr>
          <p:cNvPr id="6" name="TextBox 5">
            <a:extLst>
              <a:ext uri="{FF2B5EF4-FFF2-40B4-BE49-F238E27FC236}">
                <a16:creationId xmlns:a16="http://schemas.microsoft.com/office/drawing/2014/main" id="{087FB6CB-9246-D298-D611-C8EE20E5AA55}"/>
              </a:ext>
            </a:extLst>
          </p:cNvPr>
          <p:cNvSpPr txBox="1"/>
          <p:nvPr/>
        </p:nvSpPr>
        <p:spPr>
          <a:xfrm>
            <a:off x="178817" y="2125505"/>
            <a:ext cx="4711949" cy="473745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44" indent="-228594" defTabSz="914377">
              <a:lnSpc>
                <a:spcPct val="90000"/>
              </a:lnSpc>
              <a:spcAft>
                <a:spcPts val="600"/>
              </a:spcAft>
              <a:buFont typeface="Arial" panose="020B0604020202020204" pitchFamily="34" charset="0"/>
              <a:buChar char="•"/>
            </a:pPr>
            <a:r>
              <a:rPr lang="en-US" sz="1751"/>
              <a:t>User Interface: A Graphical User Interface application</a:t>
            </a:r>
            <a:endParaRPr lang="en-US" sz="1751">
              <a:ea typeface="Calibri"/>
              <a:cs typeface="Calibri"/>
            </a:endParaRPr>
          </a:p>
          <a:p>
            <a:pPr marL="285744" indent="-228594" defTabSz="914377">
              <a:lnSpc>
                <a:spcPct val="90000"/>
              </a:lnSpc>
              <a:spcAft>
                <a:spcPts val="600"/>
              </a:spcAft>
              <a:buFont typeface="Arial" panose="020B0604020202020204" pitchFamily="34" charset="0"/>
              <a:buChar char="•"/>
            </a:pPr>
            <a:r>
              <a:rPr lang="en-US" sz="1751"/>
              <a:t>RAG Backend: C++ Static library to implement the RAG pipeline and integrate all other modules</a:t>
            </a:r>
            <a:br>
              <a:rPr lang="en-US" sz="1751"/>
            </a:br>
            <a:endParaRPr lang="en-US" sz="1751">
              <a:ea typeface="Calibri"/>
              <a:cs typeface="Calibri"/>
            </a:endParaRPr>
          </a:p>
          <a:p>
            <a:pPr marL="285744" indent="-228594" defTabSz="914377">
              <a:lnSpc>
                <a:spcPct val="90000"/>
              </a:lnSpc>
              <a:spcAft>
                <a:spcPts val="600"/>
              </a:spcAft>
              <a:buFont typeface="Arial" panose="020B0604020202020204" pitchFamily="34" charset="0"/>
              <a:buChar char="•"/>
            </a:pPr>
            <a:r>
              <a:rPr lang="en-US" sz="1751"/>
              <a:t>NPU Accelerator: Swift and C++ static library that</a:t>
            </a:r>
            <a:endParaRPr lang="en-US" sz="1751">
              <a:ea typeface="Calibri"/>
              <a:cs typeface="Calibri"/>
            </a:endParaRPr>
          </a:p>
          <a:p>
            <a:pPr marL="285744" indent="-228594" defTabSz="914377">
              <a:lnSpc>
                <a:spcPct val="90000"/>
              </a:lnSpc>
              <a:spcAft>
                <a:spcPts val="600"/>
              </a:spcAft>
              <a:buFont typeface="Arial" panose="020B0604020202020204" pitchFamily="34" charset="0"/>
              <a:buChar char="•"/>
            </a:pPr>
            <a:r>
              <a:rPr lang="en-US" sz="1751">
                <a:ea typeface="Calibri"/>
                <a:cs typeface="Calibri"/>
              </a:rPr>
              <a:t>Llama.cpp: Load and execute LLMs for chat and embedding</a:t>
            </a:r>
          </a:p>
          <a:p>
            <a:pPr marL="57149" defTabSz="914377">
              <a:lnSpc>
                <a:spcPct val="90000"/>
              </a:lnSpc>
              <a:spcAft>
                <a:spcPts val="600"/>
              </a:spcAft>
            </a:pPr>
            <a:endParaRPr lang="en-US" sz="1751">
              <a:ea typeface="Calibri"/>
              <a:cs typeface="Calibri"/>
            </a:endParaRPr>
          </a:p>
          <a:p>
            <a:pPr marL="285744" indent="-228594" defTabSz="914377">
              <a:lnSpc>
                <a:spcPct val="90000"/>
              </a:lnSpc>
              <a:spcAft>
                <a:spcPts val="600"/>
              </a:spcAft>
              <a:buFont typeface="Arial" panose="020B0604020202020204" pitchFamily="34" charset="0"/>
              <a:buChar char="•"/>
            </a:pPr>
            <a:r>
              <a:rPr lang="en-US" sz="1751"/>
              <a:t>File system: Store source files and embedded vector dumps</a:t>
            </a:r>
            <a:endParaRPr lang="en-US" sz="1751">
              <a:ea typeface="Calibri"/>
              <a:cs typeface="Calibri"/>
            </a:endParaRPr>
          </a:p>
          <a:p>
            <a:pPr marL="285744" indent="-228594" defTabSz="914377">
              <a:lnSpc>
                <a:spcPct val="90000"/>
              </a:lnSpc>
              <a:spcAft>
                <a:spcPts val="600"/>
              </a:spcAft>
              <a:buFont typeface="Arial" panose="020B0604020202020204" pitchFamily="34" charset="0"/>
              <a:buChar char="•"/>
            </a:pPr>
            <a:r>
              <a:rPr lang="en-US" sz="1751"/>
              <a:t>Database (PostgreSQL): Store document metadata, embedding hashes and text chunks</a:t>
            </a:r>
            <a:endParaRPr lang="en-US" sz="1751">
              <a:ea typeface="Calibri"/>
              <a:cs typeface="Calibri"/>
            </a:endParaRPr>
          </a:p>
        </p:txBody>
      </p:sp>
      <p:pic>
        <p:nvPicPr>
          <p:cNvPr id="4" name="Content Placeholder 3">
            <a:extLst>
              <a:ext uri="{FF2B5EF4-FFF2-40B4-BE49-F238E27FC236}">
                <a16:creationId xmlns:a16="http://schemas.microsoft.com/office/drawing/2014/main" id="{97B9C26B-267D-8EE4-2E00-A7D2CC23D82E}"/>
              </a:ext>
            </a:extLst>
          </p:cNvPr>
          <p:cNvPicPr>
            <a:picLocks noGrp="1" noChangeAspect="1"/>
          </p:cNvPicPr>
          <p:nvPr>
            <p:ph idx="1"/>
          </p:nvPr>
        </p:nvPicPr>
        <p:blipFill>
          <a:blip r:embed="rId2"/>
          <a:srcRect/>
          <a:stretch/>
        </p:blipFill>
        <p:spPr>
          <a:xfrm>
            <a:off x="4775406" y="2734550"/>
            <a:ext cx="4365523" cy="2520033"/>
          </a:xfrm>
          <a:prstGeom prst="rect">
            <a:avLst/>
          </a:prstGeom>
        </p:spPr>
      </p:pic>
      <p:sp>
        <p:nvSpPr>
          <p:cNvPr id="15" name="Freeform: Shape 1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42187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056495"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7" y="609600"/>
            <a:ext cx="3588597" cy="1330840"/>
          </a:xfrm>
        </p:spPr>
        <p:txBody>
          <a:bodyPr>
            <a:normAutofit/>
          </a:bodyPr>
          <a:lstStyle/>
          <a:p>
            <a:r>
              <a:rPr lang="en-US"/>
              <a:t>Introduction</a:t>
            </a:r>
          </a:p>
        </p:txBody>
      </p:sp>
      <p:sp>
        <p:nvSpPr>
          <p:cNvPr id="3" name="Content Placeholder 2"/>
          <p:cNvSpPr>
            <a:spLocks noGrp="1"/>
          </p:cNvSpPr>
          <p:nvPr>
            <p:ph idx="1"/>
          </p:nvPr>
        </p:nvSpPr>
        <p:spPr>
          <a:xfrm>
            <a:off x="852779" y="2194106"/>
            <a:ext cx="3328527" cy="3908585"/>
          </a:xfrm>
        </p:spPr>
        <p:txBody>
          <a:bodyPr>
            <a:normAutofit/>
          </a:bodyPr>
          <a:lstStyle/>
          <a:p>
            <a:pPr>
              <a:lnSpc>
                <a:spcPct val="90000"/>
              </a:lnSpc>
            </a:pPr>
            <a:r>
              <a:rPr lang="en-US" sz="1300" b="1"/>
              <a:t>Offline QA &amp; Summarization Tool:</a:t>
            </a:r>
            <a:r>
              <a:rPr lang="en-US" sz="1300"/>
              <a:t> Standalone desktop app for querying and summarizing local documents using resource-efficient LLMs.</a:t>
            </a:r>
          </a:p>
          <a:p>
            <a:pPr marL="0" indent="0">
              <a:lnSpc>
                <a:spcPct val="90000"/>
              </a:lnSpc>
              <a:buNone/>
            </a:pPr>
            <a:endParaRPr lang="en-US" sz="1300"/>
          </a:p>
          <a:p>
            <a:pPr>
              <a:lnSpc>
                <a:spcPct val="90000"/>
              </a:lnSpc>
            </a:pPr>
            <a:r>
              <a:rPr lang="en-US" sz="1300" b="1"/>
              <a:t>Optimized for Apple Silicon :</a:t>
            </a:r>
            <a:r>
              <a:rPr lang="en-US" sz="1300"/>
              <a:t> Efficiently leverages on-device compute via Neural Engine (ANE) and Metal shaders, and unified memory architecture (UMA) </a:t>
            </a:r>
            <a:br>
              <a:rPr lang="en-US" sz="1300"/>
            </a:br>
            <a:endParaRPr lang="en-US" sz="1300"/>
          </a:p>
          <a:p>
            <a:pPr>
              <a:lnSpc>
                <a:spcPct val="90000"/>
              </a:lnSpc>
            </a:pPr>
            <a:r>
              <a:rPr lang="en-US" sz="1300" b="1"/>
              <a:t>Privacy &amp; Performance:</a:t>
            </a:r>
            <a:r>
              <a:rPr lang="en-US" sz="1300"/>
              <a:t> Fully local processing with no cloud dependency, preserving user privacy while using minimal system resources.</a:t>
            </a:r>
            <a:br>
              <a:rPr lang="en-US" sz="1300"/>
            </a:br>
            <a:endParaRPr lang="en-US" sz="1300"/>
          </a:p>
          <a:p>
            <a:pPr>
              <a:lnSpc>
                <a:spcPct val="90000"/>
              </a:lnSpc>
            </a:pPr>
            <a:r>
              <a:rPr lang="en-US" sz="1300" b="1"/>
              <a:t>User-Centric Approach:</a:t>
            </a:r>
            <a:r>
              <a:rPr lang="en-US" sz="1300"/>
              <a:t> Tailored for students and researchers, with a graphical UI and only uses specified sources and references original documents with page numbers.</a:t>
            </a:r>
          </a:p>
        </p:txBody>
      </p:sp>
      <p:pic>
        <p:nvPicPr>
          <p:cNvPr id="5" name="Picture 4" descr="A white circle with a blue and black logo&#10;&#10;AI-generated content may be incorrect.">
            <a:extLst>
              <a:ext uri="{FF2B5EF4-FFF2-40B4-BE49-F238E27FC236}">
                <a16:creationId xmlns:a16="http://schemas.microsoft.com/office/drawing/2014/main" id="{C9599023-2FF8-E36D-3351-88AD7561F45D}"/>
              </a:ext>
            </a:extLst>
          </p:cNvPr>
          <p:cNvPicPr>
            <a:picLocks noChangeAspect="1"/>
          </p:cNvPicPr>
          <p:nvPr/>
        </p:nvPicPr>
        <p:blipFill>
          <a:blip r:embed="rId3"/>
          <a:stretch>
            <a:fillRect/>
          </a:stretch>
        </p:blipFill>
        <p:spPr>
          <a:xfrm>
            <a:off x="5160459" y="1663490"/>
            <a:ext cx="3553239" cy="3553239"/>
          </a:xfrm>
          <a:prstGeom prst="rect">
            <a:avLst/>
          </a:prstGeom>
        </p:spPr>
      </p:pic>
    </p:spTree>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AE0390-8663-80FF-35CC-50786A9D05E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3"/>
            <a:ext cx="6561161"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F2D9708-122C-A02A-1066-C6AF5E3EB3A5}"/>
              </a:ext>
            </a:extLst>
          </p:cNvPr>
          <p:cNvSpPr>
            <a:spLocks noGrp="1"/>
          </p:cNvSpPr>
          <p:nvPr>
            <p:ph type="title"/>
          </p:nvPr>
        </p:nvSpPr>
        <p:spPr>
          <a:xfrm>
            <a:off x="360966" y="391022"/>
            <a:ext cx="5160771" cy="1322887"/>
          </a:xfrm>
        </p:spPr>
        <p:txBody>
          <a:bodyPr vert="horz" lIns="91440" tIns="45720" rIns="91440" bIns="45720" rtlCol="0" anchor="ctr">
            <a:normAutofit/>
          </a:bodyPr>
          <a:lstStyle/>
          <a:p>
            <a:pPr algn="l" defTabSz="914377">
              <a:lnSpc>
                <a:spcPct val="90000"/>
              </a:lnSpc>
            </a:pPr>
            <a:r>
              <a:rPr lang="en-US" kern="1200">
                <a:solidFill>
                  <a:schemeClr val="tx1"/>
                </a:solidFill>
                <a:latin typeface="+mj-lt"/>
                <a:ea typeface="+mj-ea"/>
                <a:cs typeface="+mj-cs"/>
              </a:rPr>
              <a:t>User Interface (MacOS Application)</a:t>
            </a:r>
          </a:p>
        </p:txBody>
      </p:sp>
      <p:sp>
        <p:nvSpPr>
          <p:cNvPr id="2" name="TextBox 1">
            <a:extLst>
              <a:ext uri="{FF2B5EF4-FFF2-40B4-BE49-F238E27FC236}">
                <a16:creationId xmlns:a16="http://schemas.microsoft.com/office/drawing/2014/main" id="{856F1762-AEDB-1603-DE42-9AD787B1EAF7}"/>
              </a:ext>
            </a:extLst>
          </p:cNvPr>
          <p:cNvSpPr txBox="1"/>
          <p:nvPr/>
        </p:nvSpPr>
        <p:spPr>
          <a:xfrm>
            <a:off x="224356" y="1875340"/>
            <a:ext cx="5677283" cy="435485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914377">
              <a:lnSpc>
                <a:spcPct val="90000"/>
              </a:lnSpc>
              <a:spcAft>
                <a:spcPts val="600"/>
              </a:spcAft>
            </a:pPr>
            <a:r>
              <a:rPr lang="en-US"/>
              <a:t>Responsibilities:</a:t>
            </a:r>
          </a:p>
          <a:p>
            <a:pPr marL="285744" indent="-228594" defTabSz="914377">
              <a:lnSpc>
                <a:spcPct val="90000"/>
              </a:lnSpc>
              <a:spcAft>
                <a:spcPts val="600"/>
              </a:spcAft>
              <a:buFont typeface="Arial" panose="020B0604020202020204" pitchFamily="34" charset="0"/>
              <a:buChar char="•"/>
            </a:pPr>
            <a:r>
              <a:rPr lang="en-US"/>
              <a:t>Deliver a smooth and seamless user experience</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Provide a conversational chat experience</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Store and manage conversation data and other user preferences</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endParaRPr lang="en-US"/>
          </a:p>
          <a:p>
            <a:pPr marL="285744" indent="-228594" defTabSz="914377">
              <a:lnSpc>
                <a:spcPct val="90000"/>
              </a:lnSpc>
              <a:spcAft>
                <a:spcPts val="600"/>
              </a:spcAft>
              <a:buFont typeface="Arial" panose="020B0604020202020204" pitchFamily="34" charset="0"/>
              <a:buChar char="•"/>
            </a:pPr>
            <a:r>
              <a:rPr lang="en-US"/>
              <a:t>Interface with the C++ RAG backend and allow it to focus solely on the core logic of RAG </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endParaRPr lang="en-US"/>
          </a:p>
          <a:p>
            <a:pPr marL="285744" indent="-228594" defTabSz="914377">
              <a:lnSpc>
                <a:spcPct val="90000"/>
              </a:lnSpc>
              <a:spcAft>
                <a:spcPts val="600"/>
              </a:spcAft>
              <a:buFont typeface="Arial" panose="020B0604020202020204" pitchFamily="34" charset="0"/>
              <a:buChar char="•"/>
            </a:pPr>
            <a:r>
              <a:rPr lang="en-US"/>
              <a:t>Handle the nuances of running an application in the MacOS environment (sandboxing, permissions, etc.)</a:t>
            </a:r>
          </a:p>
          <a:p>
            <a:pPr marL="285744" indent="-228594" defTabSz="914377">
              <a:lnSpc>
                <a:spcPct val="90000"/>
              </a:lnSpc>
              <a:spcAft>
                <a:spcPts val="600"/>
              </a:spcAft>
              <a:buFont typeface="Arial" panose="020B0604020202020204" pitchFamily="34" charset="0"/>
              <a:buChar char="•"/>
            </a:pPr>
            <a:r>
              <a:rPr lang="en-US"/>
              <a:t>Create a single self-containing package that encompasses all required assets including LLM weights</a:t>
            </a:r>
          </a:p>
          <a:p>
            <a:pPr marL="285744" indent="-228594" defTabSz="914377">
              <a:lnSpc>
                <a:spcPct val="90000"/>
              </a:lnSpc>
              <a:spcAft>
                <a:spcPts val="600"/>
              </a:spcAft>
              <a:buFont typeface="Arial" panose="020B0604020202020204" pitchFamily="34" charset="0"/>
              <a:buChar char="•"/>
            </a:pPr>
            <a:endParaRPr lang="en-US"/>
          </a:p>
        </p:txBody>
      </p:sp>
      <p:pic>
        <p:nvPicPr>
          <p:cNvPr id="3" name="Picture 2" descr="A screenshot of a computer&#10;&#10;AI-generated content may be incorrect.">
            <a:extLst>
              <a:ext uri="{FF2B5EF4-FFF2-40B4-BE49-F238E27FC236}">
                <a16:creationId xmlns:a16="http://schemas.microsoft.com/office/drawing/2014/main" id="{41DA4A17-8064-E531-F1F2-2898B4AD52CE}"/>
              </a:ext>
            </a:extLst>
          </p:cNvPr>
          <p:cNvPicPr>
            <a:picLocks noChangeAspect="1"/>
          </p:cNvPicPr>
          <p:nvPr/>
        </p:nvPicPr>
        <p:blipFill>
          <a:blip r:embed="rId2"/>
          <a:srcRect t="-139" r="17738" b="139"/>
          <a:stretch>
            <a:fillRect/>
          </a:stretch>
        </p:blipFill>
        <p:spPr>
          <a:xfrm>
            <a:off x="5777305" y="-1481"/>
            <a:ext cx="3374324" cy="6535212"/>
          </a:xfrm>
          <a:prstGeom prst="rect">
            <a:avLst/>
          </a:prstGeom>
        </p:spPr>
      </p:pic>
      <p:sp>
        <p:nvSpPr>
          <p:cNvPr id="5" name="TextBox 4">
            <a:extLst>
              <a:ext uri="{FF2B5EF4-FFF2-40B4-BE49-F238E27FC236}">
                <a16:creationId xmlns:a16="http://schemas.microsoft.com/office/drawing/2014/main" id="{2912573F-570A-9EE8-AADC-A7B71DA55025}"/>
              </a:ext>
            </a:extLst>
          </p:cNvPr>
          <p:cNvSpPr txBox="1"/>
          <p:nvPr/>
        </p:nvSpPr>
        <p:spPr>
          <a:xfrm>
            <a:off x="5777306" y="6529568"/>
            <a:ext cx="3373321" cy="332023"/>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a:solidFill>
                  <a:srgbClr val="FFFFFF"/>
                </a:solidFill>
              </a:rPr>
              <a:t>UI codebase structure</a:t>
            </a:r>
          </a:p>
        </p:txBody>
      </p:sp>
      <p:pic>
        <p:nvPicPr>
          <p:cNvPr id="11" name="Picture 10" descr="A close up of a logo&#10;&#10;AI-generated content may be incorrect.">
            <a:extLst>
              <a:ext uri="{FF2B5EF4-FFF2-40B4-BE49-F238E27FC236}">
                <a16:creationId xmlns:a16="http://schemas.microsoft.com/office/drawing/2014/main" id="{58105159-18A0-D5A2-0529-17FF1422FD43}"/>
              </a:ext>
            </a:extLst>
          </p:cNvPr>
          <p:cNvPicPr>
            <a:picLocks noChangeAspect="1"/>
          </p:cNvPicPr>
          <p:nvPr/>
        </p:nvPicPr>
        <p:blipFill>
          <a:blip r:embed="rId3"/>
          <a:stretch>
            <a:fillRect/>
          </a:stretch>
        </p:blipFill>
        <p:spPr>
          <a:xfrm>
            <a:off x="3282242" y="6026521"/>
            <a:ext cx="2442907" cy="8330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Box 12">
            <a:extLst>
              <a:ext uri="{FF2B5EF4-FFF2-40B4-BE49-F238E27FC236}">
                <a16:creationId xmlns:a16="http://schemas.microsoft.com/office/drawing/2014/main" id="{E96EBB6C-CAF0-5710-720C-3CD509ADE6C5}"/>
              </a:ext>
            </a:extLst>
          </p:cNvPr>
          <p:cNvSpPr txBox="1"/>
          <p:nvPr/>
        </p:nvSpPr>
        <p:spPr>
          <a:xfrm>
            <a:off x="1509383" y="6219525"/>
            <a:ext cx="1688421" cy="350237"/>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a:solidFill>
                  <a:srgbClr val="FFFFFF"/>
                </a:solidFill>
              </a:rPr>
              <a:t>TLDR on MacOS Dock</a:t>
            </a:r>
            <a:endParaRPr lang="en-US" sz="1300">
              <a:solidFill>
                <a:srgbClr val="FFFFFF"/>
              </a:solidFill>
              <a:ea typeface="Calibri"/>
              <a:cs typeface="Calibri"/>
            </a:endParaRPr>
          </a:p>
        </p:txBody>
      </p:sp>
    </p:spTree>
    <p:extLst>
      <p:ext uri="{BB962C8B-B14F-4D97-AF65-F5344CB8AC3E}">
        <p14:creationId xmlns:p14="http://schemas.microsoft.com/office/powerpoint/2010/main" val="1097420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534880-02B0-AA07-1D95-F03D4F73F377}"/>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0E6E4C5-A608-5348-DB8A-15C9AFB86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2AAEAFA9-A9E9-1555-8CAA-0DF409BDF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68" y="3296653"/>
            <a:ext cx="9151584" cy="3561347"/>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Content Placeholder 6">
            <a:extLst>
              <a:ext uri="{FF2B5EF4-FFF2-40B4-BE49-F238E27FC236}">
                <a16:creationId xmlns:a16="http://schemas.microsoft.com/office/drawing/2014/main" id="{80B56D5E-A13C-5829-79BF-EC6C9B8B640B}"/>
              </a:ext>
            </a:extLst>
          </p:cNvPr>
          <p:cNvPicPr>
            <a:picLocks noChangeAspect="1"/>
          </p:cNvPicPr>
          <p:nvPr/>
        </p:nvPicPr>
        <p:blipFill>
          <a:blip r:embed="rId2"/>
          <a:srcRect/>
          <a:stretch/>
        </p:blipFill>
        <p:spPr>
          <a:xfrm>
            <a:off x="11108" y="64939"/>
            <a:ext cx="9140005" cy="5712503"/>
          </a:xfrm>
          <a:prstGeom prst="rect">
            <a:avLst/>
          </a:prstGeom>
        </p:spPr>
      </p:pic>
      <p:sp>
        <p:nvSpPr>
          <p:cNvPr id="12" name="Title 3">
            <a:extLst>
              <a:ext uri="{FF2B5EF4-FFF2-40B4-BE49-F238E27FC236}">
                <a16:creationId xmlns:a16="http://schemas.microsoft.com/office/drawing/2014/main" id="{A1E6478C-FA27-E72E-4414-36D525F01EFC}"/>
              </a:ext>
            </a:extLst>
          </p:cNvPr>
          <p:cNvSpPr>
            <a:spLocks noGrp="1"/>
          </p:cNvSpPr>
          <p:nvPr>
            <p:ph type="title"/>
          </p:nvPr>
        </p:nvSpPr>
        <p:spPr>
          <a:xfrm>
            <a:off x="1044" y="5703255"/>
            <a:ext cx="9139383" cy="1322887"/>
          </a:xfrm>
        </p:spPr>
        <p:txBody>
          <a:bodyPr vert="horz" lIns="91440" tIns="45720" rIns="91440" bIns="45720" rtlCol="0" anchor="ctr">
            <a:normAutofit/>
          </a:bodyPr>
          <a:lstStyle/>
          <a:p>
            <a:pPr defTabSz="914377">
              <a:lnSpc>
                <a:spcPct val="90000"/>
              </a:lnSpc>
            </a:pPr>
            <a:r>
              <a:rPr lang="en-US" kern="1200">
                <a:latin typeface="+mj-lt"/>
                <a:ea typeface="+mj-ea"/>
                <a:cs typeface="+mj-cs"/>
              </a:rPr>
              <a:t>User Interface </a:t>
            </a:r>
            <a:r>
              <a:rPr lang="en-US"/>
              <a:t>– A Sneak Peek</a:t>
            </a:r>
          </a:p>
        </p:txBody>
      </p:sp>
    </p:spTree>
    <p:extLst>
      <p:ext uri="{BB962C8B-B14F-4D97-AF65-F5344CB8AC3E}">
        <p14:creationId xmlns:p14="http://schemas.microsoft.com/office/powerpoint/2010/main" val="200295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C9B84D-D286-69F2-33E5-015E6D012838}"/>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B17C3BB8-9DC5-C9B3-27A1-BA8C6E285E41}"/>
              </a:ext>
            </a:extLst>
          </p:cNvPr>
          <p:cNvSpPr>
            <a:spLocks noGrp="1"/>
          </p:cNvSpPr>
          <p:nvPr>
            <p:ph type="title"/>
          </p:nvPr>
        </p:nvSpPr>
        <p:spPr>
          <a:xfrm>
            <a:off x="631448" y="226060"/>
            <a:ext cx="7900987" cy="817403"/>
          </a:xfrm>
        </p:spPr>
        <p:txBody>
          <a:bodyPr vert="horz" lIns="91440" tIns="45720" rIns="91440" bIns="45720" rtlCol="0" anchor="b">
            <a:normAutofit/>
          </a:bodyPr>
          <a:lstStyle/>
          <a:p>
            <a:pPr defTabSz="914377">
              <a:lnSpc>
                <a:spcPct val="90000"/>
              </a:lnSpc>
            </a:pPr>
            <a:r>
              <a:rPr lang="en-US" sz="3100"/>
              <a:t>The RAG Backend – Module interactions</a:t>
            </a:r>
            <a:endParaRPr lang="en-US">
              <a:ea typeface="+mj-ea"/>
              <a:cs typeface="+mj-cs"/>
            </a:endParaRPr>
          </a:p>
        </p:txBody>
      </p:sp>
      <p:pic>
        <p:nvPicPr>
          <p:cNvPr id="8" name="Picture 7" descr="A diagram of a software flow&#10;&#10;AI-generated content may be incorrect.">
            <a:extLst>
              <a:ext uri="{FF2B5EF4-FFF2-40B4-BE49-F238E27FC236}">
                <a16:creationId xmlns:a16="http://schemas.microsoft.com/office/drawing/2014/main" id="{14AD9F40-6755-1B71-2F8F-8DB8C007F671}"/>
              </a:ext>
            </a:extLst>
          </p:cNvPr>
          <p:cNvPicPr>
            <a:picLocks noChangeAspect="1"/>
          </p:cNvPicPr>
          <p:nvPr/>
        </p:nvPicPr>
        <p:blipFill>
          <a:blip r:embed="rId2"/>
          <a:stretch>
            <a:fillRect/>
          </a:stretch>
        </p:blipFill>
        <p:spPr>
          <a:xfrm>
            <a:off x="527582" y="2185275"/>
            <a:ext cx="7989449" cy="4673640"/>
          </a:xfrm>
          <a:prstGeom prst="rect">
            <a:avLst/>
          </a:prstGeom>
        </p:spPr>
      </p:pic>
    </p:spTree>
    <p:extLst>
      <p:ext uri="{BB962C8B-B14F-4D97-AF65-F5344CB8AC3E}">
        <p14:creationId xmlns:p14="http://schemas.microsoft.com/office/powerpoint/2010/main" val="170680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6D5458-8E66-2A82-F850-6A26B03908EA}"/>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FD56B5B-E838-FBD6-71F8-F888E9176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C58697C-B485-59E1-6FC7-E086F624B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FB43265D-6270-D575-0518-876408BCE83B}"/>
              </a:ext>
            </a:extLst>
          </p:cNvPr>
          <p:cNvSpPr>
            <a:spLocks noGrp="1"/>
          </p:cNvSpPr>
          <p:nvPr>
            <p:ph type="title"/>
          </p:nvPr>
        </p:nvSpPr>
        <p:spPr>
          <a:xfrm>
            <a:off x="3026" y="-1631"/>
            <a:ext cx="6425561" cy="817403"/>
          </a:xfrm>
        </p:spPr>
        <p:txBody>
          <a:bodyPr vert="horz" lIns="91440" tIns="45720" rIns="91440" bIns="45720" rtlCol="0" anchor="b">
            <a:normAutofit fontScale="90000"/>
          </a:bodyPr>
          <a:lstStyle/>
          <a:p>
            <a:pPr defTabSz="914377">
              <a:lnSpc>
                <a:spcPct val="90000"/>
              </a:lnSpc>
            </a:pPr>
            <a:r>
              <a:rPr lang="en-US" sz="3100"/>
              <a:t>The RAG Backend</a:t>
            </a:r>
            <a:endParaRPr lang="en-US">
              <a:ea typeface="+mj-ea"/>
              <a:cs typeface="+mj-cs"/>
            </a:endParaRPr>
          </a:p>
          <a:p>
            <a:pPr defTabSz="914377">
              <a:lnSpc>
                <a:spcPct val="90000"/>
              </a:lnSpc>
            </a:pPr>
            <a:r>
              <a:rPr lang="en-US" sz="3100">
                <a:ea typeface="Calibri"/>
                <a:cs typeface="Calibri"/>
              </a:rPr>
              <a:t>(C++ Static Library – </a:t>
            </a:r>
            <a:r>
              <a:rPr lang="en-US" sz="3100" err="1">
                <a:ea typeface="Calibri"/>
                <a:cs typeface="Calibri"/>
              </a:rPr>
              <a:t>lib_tldr</a:t>
            </a:r>
            <a:r>
              <a:rPr lang="en-US" sz="3100">
                <a:ea typeface="Calibri"/>
                <a:cs typeface="Calibri"/>
              </a:rPr>
              <a:t>)</a:t>
            </a:r>
            <a:endParaRPr lang="en-US" sz="3100"/>
          </a:p>
        </p:txBody>
      </p:sp>
      <p:sp>
        <p:nvSpPr>
          <p:cNvPr id="2" name="TextBox 1">
            <a:extLst>
              <a:ext uri="{FF2B5EF4-FFF2-40B4-BE49-F238E27FC236}">
                <a16:creationId xmlns:a16="http://schemas.microsoft.com/office/drawing/2014/main" id="{C328321C-C602-E44D-3674-B4E13B7BBB11}"/>
              </a:ext>
            </a:extLst>
          </p:cNvPr>
          <p:cNvSpPr txBox="1"/>
          <p:nvPr/>
        </p:nvSpPr>
        <p:spPr>
          <a:xfrm>
            <a:off x="-657" y="2165588"/>
            <a:ext cx="6431455" cy="44781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900">
                <a:ea typeface="Calibri"/>
                <a:cs typeface="Calibri"/>
              </a:rPr>
              <a:t>Responsibilities:</a:t>
            </a:r>
          </a:p>
          <a:p>
            <a:pPr marL="285744" indent="-285744">
              <a:buFont typeface="Arial"/>
              <a:buChar char="•"/>
            </a:pPr>
            <a:r>
              <a:rPr lang="en-US" sz="1900">
                <a:ea typeface="Calibri"/>
                <a:cs typeface="Calibri"/>
              </a:rPr>
              <a:t>Initialize and manage the database</a:t>
            </a:r>
          </a:p>
          <a:p>
            <a:pPr marL="285744" indent="-285744">
              <a:buFont typeface="Arial"/>
              <a:buChar char="•"/>
            </a:pPr>
            <a:r>
              <a:rPr lang="en-US" sz="1900">
                <a:ea typeface="Calibri"/>
                <a:cs typeface="Calibri"/>
              </a:rPr>
              <a:t>Initialize and manage resources like  DB connection pool and LLM context pool</a:t>
            </a:r>
          </a:p>
          <a:p>
            <a:pPr marL="285744" indent="-285744">
              <a:buFont typeface="Arial"/>
              <a:buChar char="•"/>
            </a:pPr>
            <a:endParaRPr lang="en-US" sz="1900">
              <a:ea typeface="Calibri"/>
              <a:cs typeface="Calibri"/>
            </a:endParaRPr>
          </a:p>
          <a:p>
            <a:pPr marL="285744" indent="-285744">
              <a:buFont typeface="Arial"/>
              <a:buChar char="•"/>
            </a:pPr>
            <a:r>
              <a:rPr lang="en-US" sz="1900">
                <a:ea typeface="Calibri"/>
                <a:cs typeface="Calibri"/>
              </a:rPr>
              <a:t>Integrate with llama.cpp to load and execute Chat and Embedding LLMs</a:t>
            </a:r>
          </a:p>
          <a:p>
            <a:pPr marL="285744" indent="-285744">
              <a:buFont typeface="Arial"/>
              <a:buChar char="•"/>
            </a:pPr>
            <a:r>
              <a:rPr lang="en-US" sz="1900">
                <a:ea typeface="Calibri"/>
                <a:cs typeface="Calibri"/>
              </a:rPr>
              <a:t>Leverage </a:t>
            </a:r>
            <a:r>
              <a:rPr lang="en-US" sz="1900" err="1">
                <a:ea typeface="Calibri"/>
                <a:cs typeface="Calibri"/>
              </a:rPr>
              <a:t>Vectordump</a:t>
            </a:r>
            <a:r>
              <a:rPr lang="en-US" sz="1900">
                <a:ea typeface="Calibri"/>
                <a:cs typeface="Calibri"/>
              </a:rPr>
              <a:t> module to write embeddings to the file system</a:t>
            </a:r>
          </a:p>
          <a:p>
            <a:pPr marL="285744" indent="-285744">
              <a:buFont typeface="Arial"/>
              <a:buChar char="•"/>
            </a:pPr>
            <a:r>
              <a:rPr lang="en-US" sz="1900">
                <a:ea typeface="Calibri"/>
                <a:cs typeface="Calibri"/>
              </a:rPr>
              <a:t>Leverage NPU Accelerator module to read and search </a:t>
            </a:r>
            <a:r>
              <a:rPr lang="en-US" sz="1900" err="1">
                <a:ea typeface="Calibri"/>
                <a:cs typeface="Calibri"/>
              </a:rPr>
              <a:t>Vectordump</a:t>
            </a:r>
            <a:r>
              <a:rPr lang="en-US" sz="1900">
                <a:ea typeface="Calibri"/>
                <a:cs typeface="Calibri"/>
              </a:rPr>
              <a:t> files for relevant vectors</a:t>
            </a:r>
          </a:p>
          <a:p>
            <a:pPr marL="285744" indent="-285744">
              <a:buFont typeface="Arial"/>
              <a:buChar char="•"/>
            </a:pPr>
            <a:endParaRPr lang="en-US" sz="1900">
              <a:ea typeface="Calibri"/>
              <a:cs typeface="Calibri"/>
            </a:endParaRPr>
          </a:p>
          <a:p>
            <a:pPr marL="285744" indent="-285744">
              <a:buFont typeface="Arial"/>
              <a:buChar char="•"/>
            </a:pPr>
            <a:r>
              <a:rPr lang="en-US" sz="1900">
                <a:ea typeface="Calibri"/>
                <a:cs typeface="Calibri"/>
              </a:rPr>
              <a:t>Implement all the necessary RAG logic like document parsing, chunking,  efficient multi-threaded processing.</a:t>
            </a:r>
          </a:p>
          <a:p>
            <a:pPr marL="285744" indent="-285744">
              <a:buFont typeface="Arial"/>
              <a:buChar char="•"/>
            </a:pPr>
            <a:endParaRPr lang="en-US" sz="1900">
              <a:ea typeface="Calibri"/>
              <a:cs typeface="Calibri"/>
            </a:endParaRPr>
          </a:p>
        </p:txBody>
      </p:sp>
      <p:pic>
        <p:nvPicPr>
          <p:cNvPr id="6" name="Picture 5" descr="A screenshot of a computer&#10;&#10;AI-generated content may be incorrect.">
            <a:extLst>
              <a:ext uri="{FF2B5EF4-FFF2-40B4-BE49-F238E27FC236}">
                <a16:creationId xmlns:a16="http://schemas.microsoft.com/office/drawing/2014/main" id="{C366D1CC-A643-35D1-B816-33325F4E3E7A}"/>
              </a:ext>
            </a:extLst>
          </p:cNvPr>
          <p:cNvPicPr>
            <a:picLocks noChangeAspect="1"/>
          </p:cNvPicPr>
          <p:nvPr/>
        </p:nvPicPr>
        <p:blipFill>
          <a:blip r:embed="rId2"/>
          <a:stretch>
            <a:fillRect/>
          </a:stretch>
        </p:blipFill>
        <p:spPr>
          <a:xfrm>
            <a:off x="6427044" y="0"/>
            <a:ext cx="2719861" cy="6530128"/>
          </a:xfrm>
          <a:prstGeom prst="rect">
            <a:avLst/>
          </a:prstGeom>
        </p:spPr>
      </p:pic>
      <p:sp>
        <p:nvSpPr>
          <p:cNvPr id="9" name="TextBox 8">
            <a:extLst>
              <a:ext uri="{FF2B5EF4-FFF2-40B4-BE49-F238E27FC236}">
                <a16:creationId xmlns:a16="http://schemas.microsoft.com/office/drawing/2014/main" id="{F2AA6FF2-5C71-6702-C33B-B2ABA5E602F1}"/>
              </a:ext>
            </a:extLst>
          </p:cNvPr>
          <p:cNvSpPr txBox="1"/>
          <p:nvPr/>
        </p:nvSpPr>
        <p:spPr>
          <a:xfrm>
            <a:off x="6433048" y="6529568"/>
            <a:ext cx="2708471" cy="332023"/>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err="1">
                <a:solidFill>
                  <a:srgbClr val="FFFFFF"/>
                </a:solidFill>
              </a:rPr>
              <a:t>lib_tldr</a:t>
            </a:r>
            <a:r>
              <a:rPr lang="en-US" sz="1300">
                <a:solidFill>
                  <a:srgbClr val="FFFFFF"/>
                </a:solidFill>
              </a:rPr>
              <a:t> codebase</a:t>
            </a:r>
            <a:endParaRPr lang="en-US"/>
          </a:p>
        </p:txBody>
      </p:sp>
    </p:spTree>
    <p:extLst>
      <p:ext uri="{BB962C8B-B14F-4D97-AF65-F5344CB8AC3E}">
        <p14:creationId xmlns:p14="http://schemas.microsoft.com/office/powerpoint/2010/main" val="2324345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4240079"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13E4FF7-534A-A057-9A53-73387617E75F}"/>
              </a:ext>
            </a:extLst>
          </p:cNvPr>
          <p:cNvSpPr>
            <a:spLocks noGrp="1"/>
          </p:cNvSpPr>
          <p:nvPr>
            <p:ph type="title"/>
          </p:nvPr>
        </p:nvSpPr>
        <p:spPr>
          <a:xfrm>
            <a:off x="122813" y="492871"/>
            <a:ext cx="3611900" cy="1330839"/>
          </a:xfrm>
        </p:spPr>
        <p:txBody>
          <a:bodyPr>
            <a:normAutofit/>
          </a:bodyPr>
          <a:lstStyle/>
          <a:p>
            <a:pPr>
              <a:lnSpc>
                <a:spcPct val="90000"/>
              </a:lnSpc>
            </a:pPr>
            <a:r>
              <a:rPr lang="en-US" sz="4100" err="1">
                <a:ea typeface="Calibri"/>
                <a:cs typeface="Calibri"/>
              </a:rPr>
              <a:t>Vectordump</a:t>
            </a:r>
            <a:r>
              <a:rPr lang="en-US" sz="4100">
                <a:ea typeface="Calibri"/>
                <a:cs typeface="Calibri"/>
              </a:rPr>
              <a:t> files</a:t>
            </a:r>
            <a:endParaRPr lang="en-US" sz="4100"/>
          </a:p>
        </p:txBody>
      </p:sp>
      <p:sp>
        <p:nvSpPr>
          <p:cNvPr id="3" name="Content Placeholder 2">
            <a:extLst>
              <a:ext uri="{FF2B5EF4-FFF2-40B4-BE49-F238E27FC236}">
                <a16:creationId xmlns:a16="http://schemas.microsoft.com/office/drawing/2014/main" id="{72549545-9C22-0551-1C79-1ABF2AE6BE8D}"/>
              </a:ext>
            </a:extLst>
          </p:cNvPr>
          <p:cNvSpPr>
            <a:spLocks noGrp="1"/>
          </p:cNvSpPr>
          <p:nvPr>
            <p:ph idx="1"/>
          </p:nvPr>
        </p:nvSpPr>
        <p:spPr>
          <a:xfrm>
            <a:off x="121483" y="1931456"/>
            <a:ext cx="3299825" cy="4929991"/>
          </a:xfrm>
        </p:spPr>
        <p:txBody>
          <a:bodyPr vert="horz" lIns="91440" tIns="45720" rIns="91440" bIns="45720" rtlCol="0" anchor="t">
            <a:normAutofit/>
          </a:bodyPr>
          <a:lstStyle/>
          <a:p>
            <a:pPr>
              <a:lnSpc>
                <a:spcPct val="90000"/>
              </a:lnSpc>
            </a:pPr>
            <a:r>
              <a:rPr lang="en-US" sz="1800">
                <a:ea typeface="Calibri"/>
                <a:cs typeface="Calibri"/>
              </a:rPr>
              <a:t>Store embeddings for text chunks obtained during the embedding process. </a:t>
            </a:r>
            <a:br>
              <a:rPr lang="en-US"/>
            </a:br>
            <a:endParaRPr lang="en-US" sz="1800">
              <a:ea typeface="Calibri"/>
              <a:cs typeface="Calibri"/>
            </a:endParaRPr>
          </a:p>
          <a:p>
            <a:pPr>
              <a:lnSpc>
                <a:spcPct val="90000"/>
              </a:lnSpc>
            </a:pPr>
            <a:r>
              <a:rPr lang="en-US" sz="1800">
                <a:ea typeface="Calibri"/>
                <a:cs typeface="Calibri"/>
              </a:rPr>
              <a:t>Created using </a:t>
            </a:r>
            <a:r>
              <a:rPr lang="en-US" sz="1800" err="1">
                <a:ea typeface="Calibri"/>
                <a:cs typeface="Calibri"/>
              </a:rPr>
              <a:t>VecdumpWriter</a:t>
            </a:r>
            <a:r>
              <a:rPr lang="en-US" sz="1800">
                <a:ea typeface="Calibri"/>
                <a:cs typeface="Calibri"/>
              </a:rPr>
              <a:t> in RAG Backend</a:t>
            </a:r>
          </a:p>
          <a:p>
            <a:pPr>
              <a:lnSpc>
                <a:spcPct val="90000"/>
              </a:lnSpc>
            </a:pPr>
            <a:r>
              <a:rPr lang="en-US" sz="1800">
                <a:ea typeface="Calibri"/>
                <a:cs typeface="Calibri"/>
              </a:rPr>
              <a:t>Read by the NPU accelerator module by '</a:t>
            </a:r>
            <a:r>
              <a:rPr lang="en-US" sz="1800" err="1">
                <a:ea typeface="Calibri"/>
                <a:cs typeface="Calibri"/>
              </a:rPr>
              <a:t>mmap'ing</a:t>
            </a:r>
            <a:r>
              <a:rPr lang="en-US" sz="1800">
                <a:ea typeface="Calibri"/>
                <a:cs typeface="Calibri"/>
              </a:rPr>
              <a:t> the files into memory to perform vector similarity search</a:t>
            </a:r>
          </a:p>
          <a:p>
            <a:pPr>
              <a:lnSpc>
                <a:spcPct val="90000"/>
              </a:lnSpc>
            </a:pPr>
            <a:endParaRPr lang="en-US" sz="1800">
              <a:ea typeface="Calibri"/>
              <a:cs typeface="Calibri"/>
            </a:endParaRPr>
          </a:p>
          <a:p>
            <a:pPr>
              <a:lnSpc>
                <a:spcPct val="90000"/>
              </a:lnSpc>
            </a:pPr>
            <a:r>
              <a:rPr lang="en-US" sz="1800">
                <a:ea typeface="Calibri"/>
                <a:cs typeface="Calibri"/>
              </a:rPr>
              <a:t>Optimized header and file structure for direct use after loading into memory</a:t>
            </a:r>
          </a:p>
          <a:p>
            <a:pPr>
              <a:lnSpc>
                <a:spcPct val="90000"/>
              </a:lnSpc>
            </a:pPr>
            <a:endParaRPr lang="en-US" sz="1800">
              <a:ea typeface="Calibri"/>
              <a:cs typeface="Calibri"/>
            </a:endParaRPr>
          </a:p>
        </p:txBody>
      </p:sp>
      <p:pic>
        <p:nvPicPr>
          <p:cNvPr id="5" name="Content Placeholder 3" descr="A screenshot of a computer&#10;&#10;AI-generated content may be incorrect.">
            <a:extLst>
              <a:ext uri="{FF2B5EF4-FFF2-40B4-BE49-F238E27FC236}">
                <a16:creationId xmlns:a16="http://schemas.microsoft.com/office/drawing/2014/main" id="{3D938AB8-FC86-DFA0-2BCA-E1E7EFED73D2}"/>
              </a:ext>
            </a:extLst>
          </p:cNvPr>
          <p:cNvPicPr>
            <a:picLocks noChangeAspect="1"/>
          </p:cNvPicPr>
          <p:nvPr/>
        </p:nvPicPr>
        <p:blipFill>
          <a:blip r:embed="rId2"/>
          <a:stretch>
            <a:fillRect/>
          </a:stretch>
        </p:blipFill>
        <p:spPr>
          <a:xfrm>
            <a:off x="3733902" y="1071023"/>
            <a:ext cx="5414023" cy="4836977"/>
          </a:xfrm>
          <a:prstGeom prst="rect">
            <a:avLst/>
          </a:prstGeom>
        </p:spPr>
      </p:pic>
    </p:spTree>
    <p:extLst>
      <p:ext uri="{BB962C8B-B14F-4D97-AF65-F5344CB8AC3E}">
        <p14:creationId xmlns:p14="http://schemas.microsoft.com/office/powerpoint/2010/main" val="3417858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EE22AC-6C6E-1A8F-B320-2496A8181816}"/>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5C34D29-0D73-054A-E133-E45D8CA94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A4E0875-FB0E-6A01-DD17-204F224F5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410D7773-C36D-8FEE-0378-982E13D1758E}"/>
              </a:ext>
            </a:extLst>
          </p:cNvPr>
          <p:cNvSpPr>
            <a:spLocks noGrp="1"/>
          </p:cNvSpPr>
          <p:nvPr>
            <p:ph type="title"/>
          </p:nvPr>
        </p:nvSpPr>
        <p:spPr>
          <a:xfrm>
            <a:off x="3023" y="226060"/>
            <a:ext cx="9139616" cy="817403"/>
          </a:xfrm>
        </p:spPr>
        <p:txBody>
          <a:bodyPr vert="horz" lIns="91440" tIns="45720" rIns="91440" bIns="45720" rtlCol="0" anchor="b">
            <a:normAutofit fontScale="90000"/>
          </a:bodyPr>
          <a:lstStyle/>
          <a:p>
            <a:pPr defTabSz="914377">
              <a:lnSpc>
                <a:spcPct val="90000"/>
              </a:lnSpc>
            </a:pPr>
            <a:r>
              <a:rPr lang="en-US" sz="3100"/>
              <a:t>NPU Accelerator</a:t>
            </a:r>
            <a:br>
              <a:rPr lang="en-US" sz="3100"/>
            </a:br>
            <a:r>
              <a:rPr lang="en-US" sz="3100">
                <a:ea typeface="Calibri"/>
                <a:cs typeface="Calibri"/>
              </a:rPr>
              <a:t>(lib-</a:t>
            </a:r>
            <a:r>
              <a:rPr lang="en-US" sz="3100" err="1">
                <a:ea typeface="Calibri"/>
                <a:cs typeface="Calibri"/>
              </a:rPr>
              <a:t>npu_accelerator</a:t>
            </a:r>
            <a:r>
              <a:rPr lang="en-US" sz="3100">
                <a:ea typeface="Calibri"/>
                <a:cs typeface="Calibri"/>
              </a:rPr>
              <a:t>)</a:t>
            </a:r>
            <a:endParaRPr lang="en-US">
              <a:ea typeface="+mj-ea"/>
              <a:cs typeface="+mj-cs"/>
            </a:endParaRPr>
          </a:p>
        </p:txBody>
      </p:sp>
      <p:pic>
        <p:nvPicPr>
          <p:cNvPr id="7" name="Picture 6" descr="A screenshot of a computer&#10;&#10;AI-generated content may be incorrect.">
            <a:extLst>
              <a:ext uri="{FF2B5EF4-FFF2-40B4-BE49-F238E27FC236}">
                <a16:creationId xmlns:a16="http://schemas.microsoft.com/office/drawing/2014/main" id="{050EE3DF-3A16-A717-F57E-C0037F14335D}"/>
              </a:ext>
            </a:extLst>
          </p:cNvPr>
          <p:cNvPicPr>
            <a:picLocks noChangeAspect="1"/>
          </p:cNvPicPr>
          <p:nvPr/>
        </p:nvPicPr>
        <p:blipFill>
          <a:blip r:embed="rId2"/>
          <a:stretch>
            <a:fillRect/>
          </a:stretch>
        </p:blipFill>
        <p:spPr>
          <a:xfrm>
            <a:off x="6708144" y="1880091"/>
            <a:ext cx="2439995" cy="2505833"/>
          </a:xfrm>
          <a:prstGeom prst="rect">
            <a:avLst/>
          </a:prstGeom>
        </p:spPr>
      </p:pic>
      <p:sp>
        <p:nvSpPr>
          <p:cNvPr id="8" name="TextBox 7">
            <a:extLst>
              <a:ext uri="{FF2B5EF4-FFF2-40B4-BE49-F238E27FC236}">
                <a16:creationId xmlns:a16="http://schemas.microsoft.com/office/drawing/2014/main" id="{831730F9-2499-9688-B52B-8C62AC424771}"/>
              </a:ext>
            </a:extLst>
          </p:cNvPr>
          <p:cNvSpPr txBox="1"/>
          <p:nvPr/>
        </p:nvSpPr>
        <p:spPr>
          <a:xfrm>
            <a:off x="331517" y="1214953"/>
            <a:ext cx="6368012"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Leverages Apple’s Neural Processing Unit to perform hardware-</a:t>
            </a:r>
          </a:p>
          <a:p>
            <a:r>
              <a:rPr lang="en-US"/>
              <a:t>accelerated cosine similarity computations as part of the RAG pipeline</a:t>
            </a:r>
          </a:p>
          <a:p>
            <a:endParaRPr lang="en-US">
              <a:ea typeface="Calibri"/>
              <a:cs typeface="Calibri"/>
            </a:endParaRPr>
          </a:p>
          <a:p>
            <a:endParaRPr lang="en-US">
              <a:ea typeface="Calibri"/>
              <a:cs typeface="Calibri"/>
            </a:endParaRPr>
          </a:p>
          <a:p>
            <a:r>
              <a:rPr lang="en-US" b="1" err="1">
                <a:ea typeface="+mn-lt"/>
                <a:cs typeface="+mn-lt"/>
              </a:rPr>
              <a:t>PyTorch</a:t>
            </a:r>
            <a:r>
              <a:rPr lang="en-US" b="1">
                <a:ea typeface="+mn-lt"/>
                <a:cs typeface="+mn-lt"/>
              </a:rPr>
              <a:t> module </a:t>
            </a:r>
            <a:r>
              <a:rPr lang="en-US">
                <a:ea typeface="+mn-lt"/>
                <a:cs typeface="+mn-lt"/>
              </a:rPr>
              <a:t>(</a:t>
            </a:r>
            <a:r>
              <a:rPr lang="en-US" err="1">
                <a:ea typeface="+mn-lt"/>
                <a:cs typeface="+mn-lt"/>
              </a:rPr>
              <a:t>tldr</a:t>
            </a:r>
            <a:r>
              <a:rPr lang="en-US">
                <a:ea typeface="+mn-lt"/>
                <a:cs typeface="+mn-lt"/>
              </a:rPr>
              <a:t> </a:t>
            </a:r>
            <a:r>
              <a:rPr lang="en-US" err="1">
                <a:ea typeface="+mn-lt"/>
                <a:cs typeface="+mn-lt"/>
              </a:rPr>
              <a:t>npu</a:t>
            </a:r>
            <a:r>
              <a:rPr lang="en-US">
                <a:ea typeface="+mn-lt"/>
                <a:cs typeface="+mn-lt"/>
              </a:rPr>
              <a:t>): Contains </a:t>
            </a:r>
            <a:r>
              <a:rPr lang="en-US" err="1">
                <a:ea typeface="+mn-lt"/>
                <a:cs typeface="+mn-lt"/>
              </a:rPr>
              <a:t>PyTorch</a:t>
            </a:r>
            <a:r>
              <a:rPr lang="en-US">
                <a:ea typeface="+mn-lt"/>
                <a:cs typeface="+mn-lt"/>
              </a:rPr>
              <a:t> code to perform batched cosine similarity.  </a:t>
            </a:r>
            <a:br>
              <a:rPr lang="en-US">
                <a:ea typeface="+mn-lt"/>
                <a:cs typeface="+mn-lt"/>
              </a:rPr>
            </a:br>
            <a:r>
              <a:rPr lang="en-US">
                <a:ea typeface="+mn-lt"/>
                <a:cs typeface="+mn-lt"/>
              </a:rPr>
              <a:t>(used for generating a CoreML package that gets utilized by the NPU accelerator)</a:t>
            </a:r>
            <a:endParaRPr lang="en-US"/>
          </a:p>
          <a:p>
            <a:endParaRPr lang="en-US">
              <a:ea typeface="Calibri"/>
              <a:cs typeface="Calibri"/>
            </a:endParaRPr>
          </a:p>
          <a:p>
            <a:r>
              <a:rPr lang="en-US" b="1">
                <a:ea typeface="+mn-lt"/>
                <a:cs typeface="+mn-lt"/>
              </a:rPr>
              <a:t>Swift module</a:t>
            </a:r>
            <a:r>
              <a:rPr lang="en-US">
                <a:ea typeface="+mn-lt"/>
                <a:cs typeface="+mn-lt"/>
              </a:rPr>
              <a:t> (</a:t>
            </a:r>
            <a:r>
              <a:rPr lang="en-US" err="1">
                <a:ea typeface="+mn-lt"/>
                <a:cs typeface="+mn-lt"/>
              </a:rPr>
              <a:t>npu</a:t>
            </a:r>
            <a:r>
              <a:rPr lang="en-US">
                <a:ea typeface="+mn-lt"/>
                <a:cs typeface="+mn-lt"/>
              </a:rPr>
              <a:t>-accelerator): Implements the logic in Swift to</a:t>
            </a:r>
          </a:p>
          <a:p>
            <a:pPr marL="285744" indent="-285744">
              <a:buFont typeface="Arial"/>
              <a:buChar char="•"/>
            </a:pPr>
            <a:r>
              <a:rPr lang="en-US">
                <a:ea typeface="+mn-lt"/>
                <a:cs typeface="+mn-lt"/>
              </a:rPr>
              <a:t>Read vector dump files </a:t>
            </a:r>
            <a:endParaRPr lang="en-US">
              <a:ea typeface="Calibri"/>
              <a:cs typeface="Calibri"/>
            </a:endParaRPr>
          </a:p>
          <a:p>
            <a:pPr marL="285744" indent="-285744">
              <a:buFont typeface="Arial"/>
              <a:buChar char="•"/>
            </a:pPr>
            <a:r>
              <a:rPr lang="en-US">
                <a:ea typeface="+mn-lt"/>
                <a:cs typeface="+mn-lt"/>
              </a:rPr>
              <a:t>Leverage the CoreML cosine similarity model to perform vector similarity search using the Apple Neural Engine (ANE)</a:t>
            </a:r>
            <a:endParaRPr lang="en-US">
              <a:ea typeface="Calibri"/>
              <a:cs typeface="Calibri"/>
            </a:endParaRPr>
          </a:p>
          <a:p>
            <a:pPr marL="285744" indent="-285744">
              <a:buFont typeface="Arial"/>
              <a:buChar char="•"/>
            </a:pPr>
            <a:endParaRPr lang="en-US">
              <a:ea typeface="Calibri"/>
              <a:cs typeface="Calibri"/>
            </a:endParaRPr>
          </a:p>
          <a:p>
            <a:pPr marL="285744" indent="-285744">
              <a:buFont typeface="Arial"/>
              <a:buChar char="•"/>
            </a:pPr>
            <a:r>
              <a:rPr lang="en-US">
                <a:ea typeface="Calibri"/>
                <a:cs typeface="Calibri"/>
              </a:rPr>
              <a:t>Expose the Swift codebase as C++ API to be leveraged by RAG backend (CoreML API available in Python, Swift only)</a:t>
            </a:r>
          </a:p>
          <a:p>
            <a:pPr marL="285744" indent="-285744">
              <a:buFont typeface="Arial"/>
              <a:buChar char="•"/>
            </a:pPr>
            <a:endParaRPr lang="en-US">
              <a:ea typeface="Calibri"/>
              <a:cs typeface="Calibri"/>
            </a:endParaRPr>
          </a:p>
        </p:txBody>
      </p:sp>
      <p:sp>
        <p:nvSpPr>
          <p:cNvPr id="10" name="TextBox 9">
            <a:extLst>
              <a:ext uri="{FF2B5EF4-FFF2-40B4-BE49-F238E27FC236}">
                <a16:creationId xmlns:a16="http://schemas.microsoft.com/office/drawing/2014/main" id="{A2B62C7F-DE3E-235D-09F7-A7976F1B55AC}"/>
              </a:ext>
            </a:extLst>
          </p:cNvPr>
          <p:cNvSpPr txBox="1"/>
          <p:nvPr/>
        </p:nvSpPr>
        <p:spPr>
          <a:xfrm>
            <a:off x="6706276" y="4389290"/>
            <a:ext cx="2435243" cy="577927"/>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400" err="1">
                <a:solidFill>
                  <a:srgbClr val="FFFFFF"/>
                </a:solidFill>
              </a:rPr>
              <a:t>Npu</a:t>
            </a:r>
            <a:r>
              <a:rPr lang="en-US" sz="1400">
                <a:solidFill>
                  <a:srgbClr val="FFFFFF"/>
                </a:solidFill>
              </a:rPr>
              <a:t> Accelerator </a:t>
            </a:r>
            <a:endParaRPr lang="en-US" sz="1400">
              <a:solidFill>
                <a:srgbClr val="000000"/>
              </a:solidFill>
            </a:endParaRPr>
          </a:p>
          <a:p>
            <a:pPr algn="ctr">
              <a:spcAft>
                <a:spcPts val="600"/>
              </a:spcAft>
            </a:pPr>
            <a:r>
              <a:rPr lang="en-US" sz="1400">
                <a:solidFill>
                  <a:srgbClr val="FFFFFF"/>
                </a:solidFill>
              </a:rPr>
              <a:t>codebase</a:t>
            </a:r>
            <a:endParaRPr lang="en-US" sz="1400">
              <a:ea typeface="Calibri"/>
              <a:cs typeface="Calibri"/>
            </a:endParaRPr>
          </a:p>
        </p:txBody>
      </p:sp>
    </p:spTree>
    <p:extLst>
      <p:ext uri="{BB962C8B-B14F-4D97-AF65-F5344CB8AC3E}">
        <p14:creationId xmlns:p14="http://schemas.microsoft.com/office/powerpoint/2010/main" val="4040857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EE4550-3A8D-0C30-44A0-7186EE3B68F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276AC9-DD0D-AA9C-A770-472BCFBB5876}"/>
              </a:ext>
            </a:extLst>
          </p:cNvPr>
          <p:cNvSpPr>
            <a:spLocks noGrp="1"/>
          </p:cNvSpPr>
          <p:nvPr>
            <p:ph type="title"/>
          </p:nvPr>
        </p:nvSpPr>
        <p:spPr>
          <a:xfrm>
            <a:off x="5896470" y="-1245"/>
            <a:ext cx="2748679" cy="1415271"/>
          </a:xfrm>
        </p:spPr>
        <p:txBody>
          <a:bodyPr vert="horz" lIns="91440" tIns="45720" rIns="91440" bIns="45720" rtlCol="0" anchor="t">
            <a:normAutofit/>
          </a:bodyPr>
          <a:lstStyle/>
          <a:p>
            <a:pPr algn="l" defTabSz="914377">
              <a:lnSpc>
                <a:spcPct val="90000"/>
              </a:lnSpc>
            </a:pPr>
            <a:r>
              <a:rPr lang="en-US" sz="2800"/>
              <a:t>NPU accelerator workflow</a:t>
            </a:r>
          </a:p>
        </p:txBody>
      </p:sp>
      <p:sp>
        <p:nvSpPr>
          <p:cNvPr id="26" name="Rectangle 25">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568234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 program&#10;&#10;AI-generated content may be incorrect.">
            <a:extLst>
              <a:ext uri="{FF2B5EF4-FFF2-40B4-BE49-F238E27FC236}">
                <a16:creationId xmlns:a16="http://schemas.microsoft.com/office/drawing/2014/main" id="{D3DB4A10-4B0A-74B3-61C7-804784A68C0F}"/>
              </a:ext>
            </a:extLst>
          </p:cNvPr>
          <p:cNvPicPr>
            <a:picLocks noChangeAspect="1"/>
          </p:cNvPicPr>
          <p:nvPr/>
        </p:nvPicPr>
        <p:blipFill>
          <a:blip r:embed="rId2"/>
          <a:stretch>
            <a:fillRect/>
          </a:stretch>
        </p:blipFill>
        <p:spPr>
          <a:xfrm>
            <a:off x="501929" y="963308"/>
            <a:ext cx="4666421" cy="4938011"/>
          </a:xfrm>
          <a:prstGeom prst="rect">
            <a:avLst/>
          </a:prstGeom>
        </p:spPr>
      </p:pic>
      <p:cxnSp>
        <p:nvCxnSpPr>
          <p:cNvPr id="28" name="Straight Connector 27">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49543" y="871147"/>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633CBF1-9561-EF3F-E00A-5ECF82E1794A}"/>
              </a:ext>
            </a:extLst>
          </p:cNvPr>
          <p:cNvSpPr txBox="1"/>
          <p:nvPr/>
        </p:nvSpPr>
        <p:spPr>
          <a:xfrm>
            <a:off x="5896470" y="1113476"/>
            <a:ext cx="2748679" cy="394510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377">
              <a:lnSpc>
                <a:spcPct val="90000"/>
              </a:lnSpc>
              <a:spcAft>
                <a:spcPts val="600"/>
              </a:spcAft>
            </a:pPr>
            <a:r>
              <a:rPr lang="en-US"/>
              <a:t>Preparation phase:</a:t>
            </a:r>
          </a:p>
          <a:p>
            <a:pPr marL="285744" indent="-228594" defTabSz="914377">
              <a:lnSpc>
                <a:spcPct val="90000"/>
              </a:lnSpc>
              <a:spcAft>
                <a:spcPts val="600"/>
              </a:spcAft>
              <a:buFont typeface="Arial" panose="020B0604020202020204" pitchFamily="34" charset="0"/>
              <a:buChar char="•"/>
            </a:pPr>
            <a:r>
              <a:rPr lang="en-US"/>
              <a:t>Prepare CoreML package – compile time</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Embed files and create </a:t>
            </a:r>
            <a:r>
              <a:rPr lang="en-US" err="1"/>
              <a:t>vectordump</a:t>
            </a:r>
            <a:r>
              <a:rPr lang="en-US"/>
              <a:t> file – by RAG backend</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endParaRPr lang="en-US">
              <a:ea typeface="Calibri"/>
              <a:cs typeface="Calibri"/>
            </a:endParaRPr>
          </a:p>
          <a:p>
            <a:pPr defTabSz="914377">
              <a:lnSpc>
                <a:spcPct val="90000"/>
              </a:lnSpc>
              <a:spcAft>
                <a:spcPts val="600"/>
              </a:spcAft>
            </a:pPr>
            <a:r>
              <a:rPr lang="en-US"/>
              <a:t>Execution Phase:</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Receive query vector from RAG backend</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Read </a:t>
            </a:r>
            <a:r>
              <a:rPr lang="en-US" err="1"/>
              <a:t>vectordump</a:t>
            </a:r>
            <a:r>
              <a:rPr lang="en-US"/>
              <a:t> files</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Perform cosine similarity directly on the data accessed by </a:t>
            </a:r>
            <a:r>
              <a:rPr lang="en-US" err="1"/>
              <a:t>mmap</a:t>
            </a:r>
            <a:r>
              <a:rPr lang="en-US"/>
              <a:t>()</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Return embedding hashes and similarity scores to RAG Backend</a:t>
            </a:r>
            <a:endParaRPr lang="en-US">
              <a:ea typeface="Calibri"/>
              <a:cs typeface="Calibri"/>
            </a:endParaRPr>
          </a:p>
        </p:txBody>
      </p:sp>
    </p:spTree>
    <p:extLst>
      <p:ext uri="{BB962C8B-B14F-4D97-AF65-F5344CB8AC3E}">
        <p14:creationId xmlns:p14="http://schemas.microsoft.com/office/powerpoint/2010/main" val="2805512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AA4BDF-8B29-3CD0-A1D7-E6A38FA7C7E4}"/>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663CD-7FB7-9E78-30F1-B23B0C07B9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257FD99-B36D-4A58-6980-B5B041707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1B2931D-91C4-C435-7975-D4D2694285F7}"/>
              </a:ext>
            </a:extLst>
          </p:cNvPr>
          <p:cNvSpPr>
            <a:spLocks noGrp="1"/>
          </p:cNvSpPr>
          <p:nvPr>
            <p:ph type="title"/>
          </p:nvPr>
        </p:nvSpPr>
        <p:spPr>
          <a:xfrm>
            <a:off x="3023" y="226060"/>
            <a:ext cx="9139616" cy="817403"/>
          </a:xfrm>
        </p:spPr>
        <p:txBody>
          <a:bodyPr vert="horz" lIns="91440" tIns="45720" rIns="91440" bIns="45720" rtlCol="0" anchor="b">
            <a:normAutofit fontScale="90000"/>
          </a:bodyPr>
          <a:lstStyle/>
          <a:p>
            <a:pPr defTabSz="914377"/>
            <a:r>
              <a:rPr lang="en-US" sz="4900"/>
              <a:t>NPU Module Benefits</a:t>
            </a:r>
            <a:endParaRPr lang="en-US" sz="4900">
              <a:ea typeface="Calibri"/>
              <a:cs typeface="Calibri"/>
            </a:endParaRPr>
          </a:p>
        </p:txBody>
      </p:sp>
      <p:graphicFrame>
        <p:nvGraphicFramePr>
          <p:cNvPr id="23" name="Content Placeholder 4">
            <a:extLst>
              <a:ext uri="{FF2B5EF4-FFF2-40B4-BE49-F238E27FC236}">
                <a16:creationId xmlns:a16="http://schemas.microsoft.com/office/drawing/2014/main" id="{1951ED38-7C4E-3A7A-DC0C-08B9F49A4413}"/>
              </a:ext>
            </a:extLst>
          </p:cNvPr>
          <p:cNvGraphicFramePr>
            <a:graphicFrameLocks noGrp="1"/>
          </p:cNvGraphicFramePr>
          <p:nvPr>
            <p:ph idx="1"/>
          </p:nvPr>
        </p:nvGraphicFramePr>
        <p:xfrm>
          <a:off x="457200" y="160020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586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1241DB-6B56-5733-756A-1B2398931F22}"/>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A26721D-6799-1798-A3BF-114400B10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9B10783-500C-FB3B-5702-F0CEA265B8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3CFA0679-431C-0C5D-0D3A-25ADE9FD1802}"/>
              </a:ext>
            </a:extLst>
          </p:cNvPr>
          <p:cNvSpPr>
            <a:spLocks noGrp="1"/>
          </p:cNvSpPr>
          <p:nvPr>
            <p:ph type="title"/>
          </p:nvPr>
        </p:nvSpPr>
        <p:spPr>
          <a:xfrm>
            <a:off x="3023" y="226060"/>
            <a:ext cx="9139616" cy="817403"/>
          </a:xfrm>
        </p:spPr>
        <p:txBody>
          <a:bodyPr vert="horz" lIns="91440" tIns="45720" rIns="91440" bIns="45720" rtlCol="0" anchor="b">
            <a:normAutofit fontScale="90000"/>
          </a:bodyPr>
          <a:lstStyle/>
          <a:p>
            <a:pPr defTabSz="914377"/>
            <a:r>
              <a:rPr lang="en-US" sz="4900"/>
              <a:t>Llama.cpp</a:t>
            </a:r>
            <a:endParaRPr lang="en-US"/>
          </a:p>
        </p:txBody>
      </p:sp>
      <p:sp>
        <p:nvSpPr>
          <p:cNvPr id="17" name="Content Placeholder 16">
            <a:extLst>
              <a:ext uri="{FF2B5EF4-FFF2-40B4-BE49-F238E27FC236}">
                <a16:creationId xmlns:a16="http://schemas.microsoft.com/office/drawing/2014/main" id="{B4A786E8-6DEC-4798-CAE9-D56D35E76F11}"/>
              </a:ext>
            </a:extLst>
          </p:cNvPr>
          <p:cNvSpPr>
            <a:spLocks noGrp="1"/>
          </p:cNvSpPr>
          <p:nvPr>
            <p:ph idx="1"/>
          </p:nvPr>
        </p:nvSpPr>
        <p:spPr>
          <a:xfrm>
            <a:off x="457203" y="1600202"/>
            <a:ext cx="8220493" cy="4771867"/>
          </a:xfrm>
        </p:spPr>
        <p:txBody>
          <a:bodyPr vert="horz" lIns="91440" tIns="45720" rIns="91440" bIns="45720" rtlCol="0" anchor="t">
            <a:normAutofit fontScale="62500" lnSpcReduction="20000"/>
          </a:bodyPr>
          <a:lstStyle/>
          <a:p>
            <a:r>
              <a:rPr lang="en-US" b="1">
                <a:ea typeface="+mn-lt"/>
                <a:cs typeface="+mn-lt"/>
              </a:rPr>
              <a:t>Customized llama.cpp Fork:</a:t>
            </a:r>
            <a:r>
              <a:rPr lang="en-US">
                <a:ea typeface="+mn-lt"/>
                <a:cs typeface="+mn-lt"/>
              </a:rPr>
              <a:t> A streamlined macOS build of llama.cpp using the GGML Metal backend is statically linked with the RAG backend for in-memory inference.</a:t>
            </a:r>
            <a:endParaRPr lang="en-US"/>
          </a:p>
          <a:p>
            <a:pPr marL="0" indent="0">
              <a:buNone/>
            </a:pPr>
            <a:endParaRPr lang="en-US">
              <a:ea typeface="+mn-lt"/>
              <a:cs typeface="+mn-lt"/>
            </a:endParaRPr>
          </a:p>
          <a:p>
            <a:r>
              <a:rPr lang="en-US" b="1">
                <a:ea typeface="+mn-lt"/>
                <a:cs typeface="+mn-lt"/>
              </a:rPr>
              <a:t>How llama.cpp is used:</a:t>
            </a:r>
            <a:r>
              <a:rPr lang="en-US">
                <a:ea typeface="+mn-lt"/>
                <a:cs typeface="+mn-lt"/>
              </a:rPr>
              <a:t> </a:t>
            </a:r>
          </a:p>
          <a:p>
            <a:pPr lvl="1">
              <a:buFont typeface="Courier New"/>
              <a:buChar char="o"/>
            </a:pPr>
            <a:r>
              <a:rPr lang="en-US">
                <a:ea typeface="+mn-lt"/>
                <a:cs typeface="+mn-lt"/>
              </a:rPr>
              <a:t>Functionalities such as tokenization, decoding, and sampling are accessed through the public APIs exposed in </a:t>
            </a:r>
            <a:r>
              <a:rPr lang="en-US" err="1">
                <a:ea typeface="+mn-lt"/>
                <a:cs typeface="+mn-lt"/>
              </a:rPr>
              <a:t>llama.h</a:t>
            </a:r>
            <a:r>
              <a:rPr lang="en-US">
                <a:ea typeface="+mn-lt"/>
                <a:cs typeface="+mn-lt"/>
              </a:rPr>
              <a:t> and </a:t>
            </a:r>
            <a:r>
              <a:rPr lang="en-US" err="1">
                <a:ea typeface="+mn-lt"/>
                <a:cs typeface="+mn-lt"/>
              </a:rPr>
              <a:t>ggml.h</a:t>
            </a:r>
            <a:r>
              <a:rPr lang="en-US">
                <a:ea typeface="+mn-lt"/>
                <a:cs typeface="+mn-lt"/>
              </a:rPr>
              <a:t>.</a:t>
            </a:r>
            <a:endParaRPr lang="en-US"/>
          </a:p>
          <a:p>
            <a:pPr lvl="1">
              <a:buFont typeface="Courier New"/>
              <a:buChar char="o"/>
            </a:pPr>
            <a:r>
              <a:rPr lang="en-US" err="1">
                <a:ea typeface="+mn-lt"/>
                <a:cs typeface="+mn-lt"/>
              </a:rPr>
              <a:t>LLmChat</a:t>
            </a:r>
            <a:r>
              <a:rPr lang="en-US">
                <a:ea typeface="+mn-lt"/>
                <a:cs typeface="+mn-lt"/>
              </a:rPr>
              <a:t> and </a:t>
            </a:r>
            <a:r>
              <a:rPr lang="en-US" err="1">
                <a:ea typeface="+mn-lt"/>
                <a:cs typeface="+mn-lt"/>
              </a:rPr>
              <a:t>LLmEmbedding</a:t>
            </a:r>
            <a:r>
              <a:rPr lang="en-US">
                <a:ea typeface="+mn-lt"/>
                <a:cs typeface="+mn-lt"/>
              </a:rPr>
              <a:t> classes from RAG backend inspired from workflows in server, embedding, &amp; simple submodules</a:t>
            </a:r>
            <a:br>
              <a:rPr lang="en-US">
                <a:ea typeface="+mn-lt"/>
                <a:cs typeface="+mn-lt"/>
              </a:rPr>
            </a:br>
            <a:endParaRPr lang="en-US">
              <a:ea typeface="+mn-lt"/>
              <a:cs typeface="+mn-lt"/>
            </a:endParaRPr>
          </a:p>
          <a:p>
            <a:r>
              <a:rPr lang="en-US" b="1">
                <a:ea typeface="+mn-lt"/>
                <a:cs typeface="+mn-lt"/>
              </a:rPr>
              <a:t>Performance Optimizations:</a:t>
            </a:r>
            <a:r>
              <a:rPr lang="en-US">
                <a:ea typeface="+mn-lt"/>
                <a:cs typeface="+mn-lt"/>
              </a:rPr>
              <a:t> </a:t>
            </a:r>
          </a:p>
          <a:p>
            <a:pPr lvl="1">
              <a:buFont typeface="Courier New"/>
              <a:buChar char="o"/>
            </a:pPr>
            <a:r>
              <a:rPr lang="en-US">
                <a:ea typeface="+mn-lt"/>
                <a:cs typeface="+mn-lt"/>
              </a:rPr>
              <a:t>OpenMP for parallelized tokenization and batch decoding. </a:t>
            </a:r>
          </a:p>
          <a:p>
            <a:pPr lvl="1">
              <a:buFont typeface="Courier New"/>
              <a:buChar char="o"/>
            </a:pPr>
            <a:r>
              <a:rPr lang="en-US">
                <a:ea typeface="+mn-lt"/>
                <a:cs typeface="+mn-lt"/>
              </a:rPr>
              <a:t>LLM context pools for multiple parallel executions using shared model weight.</a:t>
            </a:r>
            <a:br>
              <a:rPr lang="en-US">
                <a:ea typeface="+mn-lt"/>
                <a:cs typeface="+mn-lt"/>
              </a:rPr>
            </a:br>
            <a:endParaRPr lang="en-US">
              <a:ea typeface="+mn-lt"/>
              <a:cs typeface="+mn-lt"/>
            </a:endParaRPr>
          </a:p>
          <a:p>
            <a:r>
              <a:rPr lang="en-US" b="1">
                <a:ea typeface="+mn-lt"/>
                <a:cs typeface="+mn-lt"/>
              </a:rPr>
              <a:t>No External Dependencies:</a:t>
            </a:r>
            <a:r>
              <a:rPr lang="en-US">
                <a:ea typeface="+mn-lt"/>
                <a:cs typeface="+mn-lt"/>
              </a:rPr>
              <a:t> Enables fully offline, dependency-free inference without requiring any background services or external tools.</a:t>
            </a:r>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3678919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159156-18D1-C7A8-8955-4A3BE863E7F4}"/>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D24BC9E-AC6A-42EE-AFD8-B290720B8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5" y="4107627"/>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sp>
        <p:nvSpPr>
          <p:cNvPr id="4" name="Title 3">
            <a:extLst>
              <a:ext uri="{FF2B5EF4-FFF2-40B4-BE49-F238E27FC236}">
                <a16:creationId xmlns:a16="http://schemas.microsoft.com/office/drawing/2014/main" id="{FABDC25D-3D6D-0C85-71DB-6F57831EC0BE}"/>
              </a:ext>
            </a:extLst>
          </p:cNvPr>
          <p:cNvSpPr>
            <a:spLocks noGrp="1"/>
          </p:cNvSpPr>
          <p:nvPr>
            <p:ph type="title"/>
          </p:nvPr>
        </p:nvSpPr>
        <p:spPr>
          <a:xfrm>
            <a:off x="788671" y="4329321"/>
            <a:ext cx="2743200" cy="1645920"/>
          </a:xfrm>
        </p:spPr>
        <p:txBody>
          <a:bodyPr vert="horz" lIns="91440" tIns="45720" rIns="91440" bIns="45720" rtlCol="0" anchor="ctr">
            <a:normAutofit/>
          </a:bodyPr>
          <a:lstStyle/>
          <a:p>
            <a:pPr defTabSz="914377"/>
            <a:r>
              <a:rPr lang="en-US" sz="2800"/>
              <a:t>Database (PostgreSQL)</a:t>
            </a:r>
          </a:p>
        </p:txBody>
      </p:sp>
      <p:pic>
        <p:nvPicPr>
          <p:cNvPr id="3" name="Picture 2" descr="A screenshot of a computer&#10;&#10;AI-generated content may be incorrect.">
            <a:extLst>
              <a:ext uri="{FF2B5EF4-FFF2-40B4-BE49-F238E27FC236}">
                <a16:creationId xmlns:a16="http://schemas.microsoft.com/office/drawing/2014/main" id="{9D22F6AA-6BF3-CBB3-3974-F2D6B0F710D0}"/>
              </a:ext>
            </a:extLst>
          </p:cNvPr>
          <p:cNvPicPr>
            <a:picLocks noChangeAspect="1"/>
          </p:cNvPicPr>
          <p:nvPr/>
        </p:nvPicPr>
        <p:blipFill>
          <a:blip r:embed="rId2"/>
          <a:srcRect r="32046" b="2"/>
          <a:stretch>
            <a:fillRect/>
          </a:stretch>
        </p:blipFill>
        <p:spPr>
          <a:xfrm>
            <a:off x="996071" y="361914"/>
            <a:ext cx="2728071" cy="3208121"/>
          </a:xfrm>
          <a:prstGeom prst="rect">
            <a:avLst/>
          </a:prstGeom>
        </p:spPr>
      </p:pic>
      <p:pic>
        <p:nvPicPr>
          <p:cNvPr id="6" name="Content Placeholder 3" descr="A screenshot of a computer&#10;&#10;AI-generated content may be incorrect.">
            <a:extLst>
              <a:ext uri="{FF2B5EF4-FFF2-40B4-BE49-F238E27FC236}">
                <a16:creationId xmlns:a16="http://schemas.microsoft.com/office/drawing/2014/main" id="{03E161C8-B29D-1AE1-8296-C7C2B7B7CE1A}"/>
              </a:ext>
            </a:extLst>
          </p:cNvPr>
          <p:cNvPicPr>
            <a:picLocks noChangeAspect="1"/>
          </p:cNvPicPr>
          <p:nvPr/>
        </p:nvPicPr>
        <p:blipFill>
          <a:blip r:embed="rId3"/>
          <a:srcRect l="840" r="31723" b="979"/>
          <a:stretch>
            <a:fillRect/>
          </a:stretch>
        </p:blipFill>
        <p:spPr>
          <a:xfrm>
            <a:off x="4677117" y="361891"/>
            <a:ext cx="2851749" cy="1978520"/>
          </a:xfrm>
          <a:prstGeom prst="rect">
            <a:avLst/>
          </a:prstGeom>
        </p:spPr>
      </p:pic>
      <p:sp>
        <p:nvSpPr>
          <p:cNvPr id="46" name="Rectangle 4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7" y="4800239"/>
            <a:ext cx="96012" cy="70408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3" name="Rectangle 52">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5145423"/>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sp>
        <p:nvSpPr>
          <p:cNvPr id="17" name="Content Placeholder 16">
            <a:extLst>
              <a:ext uri="{FF2B5EF4-FFF2-40B4-BE49-F238E27FC236}">
                <a16:creationId xmlns:a16="http://schemas.microsoft.com/office/drawing/2014/main" id="{A113B631-EC9B-6D87-6E0F-48E5857DC457}"/>
              </a:ext>
            </a:extLst>
          </p:cNvPr>
          <p:cNvSpPr>
            <a:spLocks noGrp="1"/>
          </p:cNvSpPr>
          <p:nvPr>
            <p:ph idx="1"/>
          </p:nvPr>
        </p:nvSpPr>
        <p:spPr>
          <a:xfrm>
            <a:off x="3937582" y="4329321"/>
            <a:ext cx="4580057" cy="1645920"/>
          </a:xfrm>
        </p:spPr>
        <p:txBody>
          <a:bodyPr vert="horz" lIns="91440" tIns="45720" rIns="91440" bIns="45720" rtlCol="0" anchor="ctr">
            <a:normAutofit/>
          </a:bodyPr>
          <a:lstStyle/>
          <a:p>
            <a:r>
              <a:rPr lang="en-US" sz="1600">
                <a:ea typeface="Calibri"/>
                <a:cs typeface="Calibri"/>
              </a:rPr>
              <a:t>Stores document metadata, chunked text, embedding values, </a:t>
            </a:r>
            <a:r>
              <a:rPr lang="en-US" sz="1600">
                <a:ea typeface="+mn-lt"/>
                <a:cs typeface="+mn-lt"/>
              </a:rPr>
              <a:t>hashes and chunk metadata </a:t>
            </a:r>
          </a:p>
          <a:p>
            <a:r>
              <a:rPr lang="en-US" sz="1600">
                <a:ea typeface="Calibri"/>
                <a:cs typeface="Calibri"/>
              </a:rPr>
              <a:t>PostgreSQL chosen over SQLite to enable lock-less access and concurrent writes</a:t>
            </a:r>
          </a:p>
          <a:p>
            <a:endParaRPr lang="en-US" sz="1600">
              <a:ea typeface="Calibri"/>
              <a:cs typeface="Calibri"/>
            </a:endParaRPr>
          </a:p>
          <a:p>
            <a:endParaRPr lang="en-US" sz="1600">
              <a:ea typeface="Calibri"/>
              <a:cs typeface="Calibri"/>
            </a:endParaRPr>
          </a:p>
        </p:txBody>
      </p:sp>
      <p:sp>
        <p:nvSpPr>
          <p:cNvPr id="8" name="TextBox 7">
            <a:extLst>
              <a:ext uri="{FF2B5EF4-FFF2-40B4-BE49-F238E27FC236}">
                <a16:creationId xmlns:a16="http://schemas.microsoft.com/office/drawing/2014/main" id="{CE0307D0-B34A-B8FA-D4A9-4F0AC6CEF214}"/>
              </a:ext>
            </a:extLst>
          </p:cNvPr>
          <p:cNvSpPr txBox="1"/>
          <p:nvPr/>
        </p:nvSpPr>
        <p:spPr>
          <a:xfrm>
            <a:off x="4678229" y="2334561"/>
            <a:ext cx="2844411" cy="302181"/>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400">
                <a:solidFill>
                  <a:srgbClr val="FFFFFF"/>
                </a:solidFill>
              </a:rPr>
              <a:t>Embeddings table</a:t>
            </a:r>
            <a:endParaRPr lang="en-US"/>
          </a:p>
        </p:txBody>
      </p:sp>
      <p:sp>
        <p:nvSpPr>
          <p:cNvPr id="9" name="TextBox 8">
            <a:extLst>
              <a:ext uri="{FF2B5EF4-FFF2-40B4-BE49-F238E27FC236}">
                <a16:creationId xmlns:a16="http://schemas.microsoft.com/office/drawing/2014/main" id="{A5962211-BEC3-22C1-1388-0BE858E645A8}"/>
              </a:ext>
            </a:extLst>
          </p:cNvPr>
          <p:cNvSpPr txBox="1"/>
          <p:nvPr/>
        </p:nvSpPr>
        <p:spPr>
          <a:xfrm>
            <a:off x="995723" y="3562063"/>
            <a:ext cx="2728776" cy="302181"/>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400">
                <a:solidFill>
                  <a:srgbClr val="FFFFFF"/>
                </a:solidFill>
              </a:rPr>
              <a:t>Documents table</a:t>
            </a:r>
            <a:endParaRPr lang="en-US"/>
          </a:p>
        </p:txBody>
      </p:sp>
    </p:spTree>
    <p:extLst>
      <p:ext uri="{BB962C8B-B14F-4D97-AF65-F5344CB8AC3E}">
        <p14:creationId xmlns:p14="http://schemas.microsoft.com/office/powerpoint/2010/main" val="593480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
            <a:ext cx="9144000" cy="2295239"/>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81" y="548640"/>
            <a:ext cx="7157553" cy="1188720"/>
          </a:xfrm>
        </p:spPr>
        <p:txBody>
          <a:bodyPr>
            <a:normAutofit/>
          </a:bodyPr>
          <a:lstStyle/>
          <a:p>
            <a:r>
              <a:rPr lang="en-US">
                <a:solidFill>
                  <a:schemeClr val="tx1">
                    <a:lumMod val="85000"/>
                    <a:lumOff val="15000"/>
                  </a:schemeClr>
                </a:solidFill>
              </a:rPr>
              <a:t>Motivations</a:t>
            </a:r>
          </a:p>
        </p:txBody>
      </p:sp>
      <p:sp>
        <p:nvSpPr>
          <p:cNvPr id="3" name="Content Placeholder 2"/>
          <p:cNvSpPr>
            <a:spLocks noGrp="1"/>
          </p:cNvSpPr>
          <p:nvPr>
            <p:ph idx="1"/>
          </p:nvPr>
        </p:nvSpPr>
        <p:spPr>
          <a:xfrm>
            <a:off x="1468493" y="2431768"/>
            <a:ext cx="6207019" cy="3320031"/>
          </a:xfrm>
        </p:spPr>
        <p:txBody>
          <a:bodyPr anchor="ctr">
            <a:normAutofit/>
          </a:bodyPr>
          <a:lstStyle/>
          <a:p>
            <a:r>
              <a:rPr lang="en-US" sz="1700" b="1">
                <a:solidFill>
                  <a:schemeClr val="tx1">
                    <a:lumMod val="85000"/>
                    <a:lumOff val="15000"/>
                  </a:schemeClr>
                </a:solidFill>
              </a:rPr>
              <a:t>Inconvenient for Researchers:</a:t>
            </a:r>
            <a:r>
              <a:rPr lang="en-US" sz="1700">
                <a:solidFill>
                  <a:schemeClr val="tx1">
                    <a:lumMod val="85000"/>
                    <a:lumOff val="15000"/>
                  </a:schemeClr>
                </a:solidFill>
              </a:rPr>
              <a:t> Repeated LLM-based Q&amp;A across multiple documents is limited or costly on cloud tools like ChatGPT.</a:t>
            </a:r>
          </a:p>
          <a:p>
            <a:r>
              <a:rPr lang="en-US" sz="1700" b="1">
                <a:solidFill>
                  <a:schemeClr val="tx1">
                    <a:lumMod val="85000"/>
                    <a:lumOff val="15000"/>
                  </a:schemeClr>
                </a:solidFill>
              </a:rPr>
              <a:t>Privacy Concerns:</a:t>
            </a:r>
            <a:r>
              <a:rPr lang="en-US" sz="1700">
                <a:solidFill>
                  <a:schemeClr val="tx1">
                    <a:lumMod val="85000"/>
                    <a:lumOff val="15000"/>
                  </a:schemeClr>
                </a:solidFill>
              </a:rPr>
              <a:t> Cloud LLMs pose risks for sensitive or unpublished data due to potential data leakage and extraction attacks.</a:t>
            </a:r>
          </a:p>
          <a:p>
            <a:r>
              <a:rPr lang="en-US" sz="1700" b="1">
                <a:solidFill>
                  <a:schemeClr val="tx1">
                    <a:lumMod val="85000"/>
                    <a:lumOff val="15000"/>
                  </a:schemeClr>
                </a:solidFill>
              </a:rPr>
              <a:t>Hardware Opportunity:</a:t>
            </a:r>
            <a:r>
              <a:rPr lang="en-US" sz="1700">
                <a:solidFill>
                  <a:schemeClr val="tx1">
                    <a:lumMod val="85000"/>
                    <a:lumOff val="15000"/>
                  </a:schemeClr>
                </a:solidFill>
              </a:rPr>
              <a:t> Apple Silicon (M1/M2) enables efficient on-device AI inference through its Neural Engine and unified memory.</a:t>
            </a:r>
          </a:p>
          <a:p>
            <a:r>
              <a:rPr lang="en-US" sz="1700" b="1">
                <a:solidFill>
                  <a:schemeClr val="tx1">
                    <a:lumMod val="85000"/>
                    <a:lumOff val="15000"/>
                  </a:schemeClr>
                </a:solidFill>
              </a:rPr>
              <a:t>Local and Secure:</a:t>
            </a:r>
            <a:r>
              <a:rPr lang="en-US" sz="1700">
                <a:solidFill>
                  <a:schemeClr val="tx1">
                    <a:lumMod val="85000"/>
                    <a:lumOff val="15000"/>
                  </a:schemeClr>
                </a:solidFill>
              </a:rPr>
              <a:t> Project TLDR enables offline, source-specific interaction with academic corpora—no internet required.</a:t>
            </a:r>
          </a:p>
        </p:txBody>
      </p:sp>
      <p:sp>
        <p:nvSpPr>
          <p:cNvPr id="35" name="Freeform: Shape 34">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8440" y="5970896"/>
            <a:ext cx="7475563"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A45D1F-D5D6-78AD-CB7A-FACA5B48245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198C72-0E55-1E1B-408F-AB10EA6EC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E43B984-1638-0B1F-AEED-759FA9C5E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4240079"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BCF38D6-401F-DB5A-4609-5EFD6ABC6B28}"/>
              </a:ext>
            </a:extLst>
          </p:cNvPr>
          <p:cNvSpPr>
            <a:spLocks noGrp="1"/>
          </p:cNvSpPr>
          <p:nvPr>
            <p:ph type="title"/>
          </p:nvPr>
        </p:nvSpPr>
        <p:spPr>
          <a:xfrm>
            <a:off x="95490" y="1576670"/>
            <a:ext cx="3611900" cy="3707915"/>
          </a:xfrm>
        </p:spPr>
        <p:txBody>
          <a:bodyPr>
            <a:normAutofit/>
          </a:bodyPr>
          <a:lstStyle/>
          <a:p>
            <a:r>
              <a:rPr lang="en-US">
                <a:ea typeface="Calibri"/>
                <a:cs typeface="Calibri"/>
              </a:rPr>
              <a:t>Overall workflow</a:t>
            </a:r>
          </a:p>
          <a:p>
            <a:pPr>
              <a:lnSpc>
                <a:spcPct val="90000"/>
              </a:lnSpc>
            </a:pPr>
            <a:endParaRPr lang="en-US" sz="4100">
              <a:ea typeface="Calibri"/>
              <a:cs typeface="Calibri"/>
            </a:endParaRPr>
          </a:p>
        </p:txBody>
      </p:sp>
      <p:grpSp>
        <p:nvGrpSpPr>
          <p:cNvPr id="23" name="Graphic 4">
            <a:extLst>
              <a:ext uri="{FF2B5EF4-FFF2-40B4-BE49-F238E27FC236}">
                <a16:creationId xmlns:a16="http://schemas.microsoft.com/office/drawing/2014/main" id="{7CE68CE7-5A45-B7E0-C325-4DFE448D29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82204" y="5539936"/>
            <a:ext cx="731374" cy="975171"/>
            <a:chOff x="5829300" y="3162300"/>
            <a:chExt cx="532256" cy="532257"/>
          </a:xfrm>
          <a:solidFill>
            <a:schemeClr val="bg1"/>
          </a:solidFill>
        </p:grpSpPr>
        <p:sp>
          <p:nvSpPr>
            <p:cNvPr id="8" name="Freeform: Shape 7">
              <a:extLst>
                <a:ext uri="{FF2B5EF4-FFF2-40B4-BE49-F238E27FC236}">
                  <a16:creationId xmlns:a16="http://schemas.microsoft.com/office/drawing/2014/main" id="{709DD061-58F7-300D-26EC-9CCFFFEDD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B12DAC7-EBC3-7874-D1A2-1DB6F38BA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AEDF49-5EF7-8765-477A-01CE5D9C5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20DE0FC-97C5-B163-23E7-A308E4CDB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0899995-D17D-BC9B-E6DF-F963361BB7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88BF831-3C24-D811-A24B-C2E368B0AF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4FD6F9D-6272-0675-F323-DB7DB6D8E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5405854-B921-44E1-3776-30CB814D46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08662AF-3B4C-959E-21E6-476F7BD24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19410ED-5F1E-EB85-87E3-6DB4AC743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B84231B-5DA4-12EC-834F-095779C0D8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A34F4A8-4229-348B-A5AD-44180C7E0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B6FAC77-AC32-81C3-CF74-901A8D961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25" name="TextBox 2">
            <a:extLst>
              <a:ext uri="{FF2B5EF4-FFF2-40B4-BE49-F238E27FC236}">
                <a16:creationId xmlns:a16="http://schemas.microsoft.com/office/drawing/2014/main" id="{1FC6A0DC-1DF9-4487-7B9B-52F61D132419}"/>
              </a:ext>
            </a:extLst>
          </p:cNvPr>
          <p:cNvGraphicFramePr/>
          <p:nvPr>
            <p:extLst>
              <p:ext uri="{D42A27DB-BD31-4B8C-83A1-F6EECF244321}">
                <p14:modId xmlns:p14="http://schemas.microsoft.com/office/powerpoint/2010/main" val="3473953156"/>
              </p:ext>
            </p:extLst>
          </p:nvPr>
        </p:nvGraphicFramePr>
        <p:xfrm>
          <a:off x="4113107" y="477543"/>
          <a:ext cx="47262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8838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9F45B7-E7D9-90C7-A1AB-770A77BD90A6}"/>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3E03BBB-8AE6-D32A-56FF-0C58F173A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9827B8E-898B-4D2F-3BEE-7C2C8C0107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4731E82C-8A2C-2A0F-E522-063F5305783A}"/>
              </a:ext>
            </a:extLst>
          </p:cNvPr>
          <p:cNvSpPr>
            <a:spLocks noGrp="1"/>
          </p:cNvSpPr>
          <p:nvPr>
            <p:ph type="title"/>
          </p:nvPr>
        </p:nvSpPr>
        <p:spPr>
          <a:xfrm>
            <a:off x="12131" y="226060"/>
            <a:ext cx="9130508" cy="817403"/>
          </a:xfrm>
        </p:spPr>
        <p:txBody>
          <a:bodyPr vert="horz" lIns="91440" tIns="45720" rIns="91440" bIns="45720" rtlCol="0" anchor="b">
            <a:noAutofit/>
          </a:bodyPr>
          <a:lstStyle/>
          <a:p>
            <a:pPr defTabSz="914377"/>
            <a:r>
              <a:rPr lang="en-US" sz="3100"/>
              <a:t>Application Workflow -</a:t>
            </a:r>
            <a:br>
              <a:rPr lang="en-US" sz="3100"/>
            </a:br>
            <a:r>
              <a:rPr lang="en-US" sz="3100"/>
              <a:t>System Initialization</a:t>
            </a:r>
            <a:endParaRPr lang="en-US" sz="3100">
              <a:ea typeface="Calibri"/>
              <a:cs typeface="Calibri"/>
            </a:endParaRPr>
          </a:p>
        </p:txBody>
      </p:sp>
      <p:pic>
        <p:nvPicPr>
          <p:cNvPr id="3" name="Content Placeholder 3">
            <a:extLst>
              <a:ext uri="{FF2B5EF4-FFF2-40B4-BE49-F238E27FC236}">
                <a16:creationId xmlns:a16="http://schemas.microsoft.com/office/drawing/2014/main" id="{CE05C824-6905-6E79-746D-F1656FC9AFF1}"/>
              </a:ext>
            </a:extLst>
          </p:cNvPr>
          <p:cNvPicPr>
            <a:picLocks noGrp="1" noChangeAspect="1"/>
          </p:cNvPicPr>
          <p:nvPr>
            <p:ph idx="1"/>
          </p:nvPr>
        </p:nvPicPr>
        <p:blipFill>
          <a:blip r:embed="rId2"/>
          <a:srcRect t="108" b="108"/>
          <a:stretch/>
        </p:blipFill>
        <p:spPr>
          <a:xfrm>
            <a:off x="42382" y="4037736"/>
            <a:ext cx="9059239" cy="2364415"/>
          </a:xfrm>
        </p:spPr>
      </p:pic>
      <p:graphicFrame>
        <p:nvGraphicFramePr>
          <p:cNvPr id="2" name="TextBox 11">
            <a:extLst>
              <a:ext uri="{FF2B5EF4-FFF2-40B4-BE49-F238E27FC236}">
                <a16:creationId xmlns:a16="http://schemas.microsoft.com/office/drawing/2014/main" id="{49340018-9A0A-36C5-90DF-3EF2CF3D1DC1}"/>
              </a:ext>
            </a:extLst>
          </p:cNvPr>
          <p:cNvGraphicFramePr/>
          <p:nvPr>
            <p:extLst>
              <p:ext uri="{D42A27DB-BD31-4B8C-83A1-F6EECF244321}">
                <p14:modId xmlns:p14="http://schemas.microsoft.com/office/powerpoint/2010/main" val="3860054803"/>
              </p:ext>
            </p:extLst>
          </p:nvPr>
        </p:nvGraphicFramePr>
        <p:xfrm>
          <a:off x="944883" y="2293269"/>
          <a:ext cx="7254239" cy="11717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733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1A03EC-2C17-6DC1-3DB7-B59792CD1091}"/>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0CF74BA-4310-3041-D1AF-EEFF3C01F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26BC869-A7E8-3283-BA3B-DFFABE41E6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50A09F59-78BD-D2D8-5D4D-B5B96DA95C0E}"/>
              </a:ext>
            </a:extLst>
          </p:cNvPr>
          <p:cNvSpPr>
            <a:spLocks noGrp="1"/>
          </p:cNvSpPr>
          <p:nvPr>
            <p:ph type="title"/>
          </p:nvPr>
        </p:nvSpPr>
        <p:spPr>
          <a:xfrm>
            <a:off x="12131" y="371781"/>
            <a:ext cx="9130508" cy="817403"/>
          </a:xfrm>
        </p:spPr>
        <p:txBody>
          <a:bodyPr vert="horz" lIns="91440" tIns="45720" rIns="91440" bIns="45720" rtlCol="0" anchor="b">
            <a:noAutofit/>
          </a:bodyPr>
          <a:lstStyle/>
          <a:p>
            <a:pPr defTabSz="914377"/>
            <a:r>
              <a:rPr lang="en-US" sz="3100"/>
              <a:t>Application Workflow -</a:t>
            </a:r>
            <a:br>
              <a:rPr lang="en-US" sz="3100">
                <a:ea typeface="Calibri"/>
                <a:cs typeface="Calibri"/>
              </a:rPr>
            </a:br>
            <a:r>
              <a:rPr lang="en-US" sz="3100">
                <a:ea typeface="Calibri"/>
                <a:cs typeface="Calibri"/>
              </a:rPr>
              <a:t>Index Corpus Directory</a:t>
            </a:r>
          </a:p>
        </p:txBody>
      </p:sp>
      <p:pic>
        <p:nvPicPr>
          <p:cNvPr id="8" name="Content Placeholder 3">
            <a:extLst>
              <a:ext uri="{FF2B5EF4-FFF2-40B4-BE49-F238E27FC236}">
                <a16:creationId xmlns:a16="http://schemas.microsoft.com/office/drawing/2014/main" id="{6FC15A07-80DD-F59A-803D-E67FC359268B}"/>
              </a:ext>
            </a:extLst>
          </p:cNvPr>
          <p:cNvPicPr>
            <a:picLocks noGrp="1" noChangeAspect="1"/>
          </p:cNvPicPr>
          <p:nvPr>
            <p:ph idx="1"/>
          </p:nvPr>
        </p:nvPicPr>
        <p:blipFill>
          <a:blip r:embed="rId2"/>
          <a:srcRect t="106" b="106"/>
          <a:stretch/>
        </p:blipFill>
        <p:spPr>
          <a:xfrm>
            <a:off x="-14436" y="3197038"/>
            <a:ext cx="9142355" cy="3657123"/>
          </a:xfrm>
        </p:spPr>
      </p:pic>
      <p:graphicFrame>
        <p:nvGraphicFramePr>
          <p:cNvPr id="7" name="TextBox 11">
            <a:extLst>
              <a:ext uri="{FF2B5EF4-FFF2-40B4-BE49-F238E27FC236}">
                <a16:creationId xmlns:a16="http://schemas.microsoft.com/office/drawing/2014/main" id="{AB103C79-516B-9C18-66AF-3D3CCC63A3AE}"/>
              </a:ext>
            </a:extLst>
          </p:cNvPr>
          <p:cNvGraphicFramePr/>
          <p:nvPr>
            <p:extLst>
              <p:ext uri="{D42A27DB-BD31-4B8C-83A1-F6EECF244321}">
                <p14:modId xmlns:p14="http://schemas.microsoft.com/office/powerpoint/2010/main" val="1388437419"/>
              </p:ext>
            </p:extLst>
          </p:nvPr>
        </p:nvGraphicFramePr>
        <p:xfrm>
          <a:off x="12622" y="1355081"/>
          <a:ext cx="9145819" cy="1477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9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479898-CE97-ECC9-358A-2878D43BE3F2}"/>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8802193-A65C-F00D-B9EE-6505AE460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70540DD5-0D94-27A7-3EF3-F40657385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5679EC3-F28E-3E90-85C2-1CACAB31D66A}"/>
              </a:ext>
            </a:extLst>
          </p:cNvPr>
          <p:cNvSpPr>
            <a:spLocks noGrp="1"/>
          </p:cNvSpPr>
          <p:nvPr>
            <p:ph type="title"/>
          </p:nvPr>
        </p:nvSpPr>
        <p:spPr>
          <a:xfrm>
            <a:off x="12131" y="371781"/>
            <a:ext cx="9130508" cy="817403"/>
          </a:xfrm>
        </p:spPr>
        <p:txBody>
          <a:bodyPr vert="horz" lIns="91440" tIns="45720" rIns="91440" bIns="45720" rtlCol="0" anchor="b">
            <a:noAutofit/>
          </a:bodyPr>
          <a:lstStyle/>
          <a:p>
            <a:pPr defTabSz="914377"/>
            <a:r>
              <a:rPr lang="en-US" sz="3100"/>
              <a:t>Application Workflow -</a:t>
            </a:r>
            <a:br>
              <a:rPr lang="en-US" sz="3100">
                <a:ea typeface="Calibri"/>
                <a:cs typeface="Calibri"/>
              </a:rPr>
            </a:br>
            <a:r>
              <a:rPr lang="en-US" sz="3100">
                <a:ea typeface="Calibri"/>
                <a:cs typeface="Calibri"/>
              </a:rPr>
              <a:t>Perform RAG</a:t>
            </a:r>
          </a:p>
        </p:txBody>
      </p:sp>
      <p:pic>
        <p:nvPicPr>
          <p:cNvPr id="3" name="Picture 2" descr="A diagram of a software project&#10;&#10;AI-generated content may be incorrect.">
            <a:extLst>
              <a:ext uri="{FF2B5EF4-FFF2-40B4-BE49-F238E27FC236}">
                <a16:creationId xmlns:a16="http://schemas.microsoft.com/office/drawing/2014/main" id="{2A7231C2-8BCE-86A3-A3A7-953F4ED5967C}"/>
              </a:ext>
            </a:extLst>
          </p:cNvPr>
          <p:cNvPicPr>
            <a:picLocks noChangeAspect="1"/>
          </p:cNvPicPr>
          <p:nvPr/>
        </p:nvPicPr>
        <p:blipFill>
          <a:blip r:embed="rId2"/>
          <a:stretch>
            <a:fillRect/>
          </a:stretch>
        </p:blipFill>
        <p:spPr>
          <a:xfrm>
            <a:off x="12661" y="2851646"/>
            <a:ext cx="9118683" cy="3845705"/>
          </a:xfrm>
          <a:prstGeom prst="rect">
            <a:avLst/>
          </a:prstGeom>
        </p:spPr>
      </p:pic>
      <p:graphicFrame>
        <p:nvGraphicFramePr>
          <p:cNvPr id="23" name="TextBox 11">
            <a:extLst>
              <a:ext uri="{FF2B5EF4-FFF2-40B4-BE49-F238E27FC236}">
                <a16:creationId xmlns:a16="http://schemas.microsoft.com/office/drawing/2014/main" id="{AF3BA2CD-D316-DD06-300F-FD9CCFCDF80F}"/>
              </a:ext>
            </a:extLst>
          </p:cNvPr>
          <p:cNvGraphicFramePr/>
          <p:nvPr/>
        </p:nvGraphicFramePr>
        <p:xfrm>
          <a:off x="-6523" y="1318371"/>
          <a:ext cx="9145819" cy="1477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0417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1FB727-23DF-EF73-F057-11085DB4707D}"/>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33DD839-FAE3-1248-8B34-2F176D32E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ight Triangle 21">
            <a:extLst>
              <a:ext uri="{FF2B5EF4-FFF2-40B4-BE49-F238E27FC236}">
                <a16:creationId xmlns:a16="http://schemas.microsoft.com/office/drawing/2014/main" id="{C4CFF79E-3179-D0DA-230A-A86D59E5C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97259C78-9687-8BA6-5231-EE037930F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1" y="623276"/>
            <a:ext cx="8178791" cy="560788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682417D-D06A-7E08-EBEB-CEE10F91C246}"/>
              </a:ext>
            </a:extLst>
          </p:cNvPr>
          <p:cNvSpPr>
            <a:spLocks noGrp="1"/>
          </p:cNvSpPr>
          <p:nvPr>
            <p:ph type="title"/>
          </p:nvPr>
        </p:nvSpPr>
        <p:spPr>
          <a:xfrm>
            <a:off x="476914" y="2629071"/>
            <a:ext cx="8185828" cy="1425012"/>
          </a:xfrm>
        </p:spPr>
        <p:txBody>
          <a:bodyPr vert="horz" lIns="91440" tIns="45720" rIns="91440" bIns="45720" rtlCol="0" anchor="b">
            <a:normAutofit fontScale="90000"/>
          </a:bodyPr>
          <a:lstStyle/>
          <a:p>
            <a:pPr defTabSz="914377">
              <a:lnSpc>
                <a:spcPct val="90000"/>
              </a:lnSpc>
            </a:pPr>
            <a:r>
              <a:rPr lang="en-US" sz="10000"/>
              <a:t>Results</a:t>
            </a:r>
            <a:endParaRPr lang="en-US">
              <a:ea typeface="Calibri"/>
              <a:cs typeface="Calibri"/>
            </a:endParaRPr>
          </a:p>
        </p:txBody>
      </p:sp>
    </p:spTree>
    <p:extLst>
      <p:ext uri="{BB962C8B-B14F-4D97-AF65-F5344CB8AC3E}">
        <p14:creationId xmlns:p14="http://schemas.microsoft.com/office/powerpoint/2010/main" val="2391802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9F45A4-F9D3-4758-B7D5-767D7A8A4F7D}"/>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2236403-3E4E-7D48-2C31-7F7822D4AD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F0B8B3A-D456-ABE9-2818-AF2BFEEB7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F92F5BC-A31E-5BC4-6061-59529468F458}"/>
              </a:ext>
            </a:extLst>
          </p:cNvPr>
          <p:cNvSpPr>
            <a:spLocks noGrp="1"/>
          </p:cNvSpPr>
          <p:nvPr>
            <p:ph type="title"/>
          </p:nvPr>
        </p:nvSpPr>
        <p:spPr>
          <a:xfrm>
            <a:off x="21239" y="481070"/>
            <a:ext cx="9130508" cy="817403"/>
          </a:xfrm>
        </p:spPr>
        <p:txBody>
          <a:bodyPr vert="horz" lIns="91440" tIns="45720" rIns="91440" bIns="45720" rtlCol="0" anchor="b">
            <a:noAutofit/>
          </a:bodyPr>
          <a:lstStyle/>
          <a:p>
            <a:pPr defTabSz="914377"/>
            <a:r>
              <a:rPr lang="en-US" sz="3100"/>
              <a:t>Findings</a:t>
            </a:r>
            <a:endParaRPr lang="en-US"/>
          </a:p>
        </p:txBody>
      </p:sp>
      <p:sp>
        <p:nvSpPr>
          <p:cNvPr id="12" name="TextBox 11">
            <a:extLst>
              <a:ext uri="{FF2B5EF4-FFF2-40B4-BE49-F238E27FC236}">
                <a16:creationId xmlns:a16="http://schemas.microsoft.com/office/drawing/2014/main" id="{71FB153D-7C2D-10A5-13CA-F1E1CA47DD3C}"/>
              </a:ext>
            </a:extLst>
          </p:cNvPr>
          <p:cNvSpPr txBox="1"/>
          <p:nvPr/>
        </p:nvSpPr>
        <p:spPr>
          <a:xfrm>
            <a:off x="511872" y="1717092"/>
            <a:ext cx="814599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mn-lt"/>
                <a:cs typeface="+mn-lt"/>
              </a:rPr>
              <a:t> The embedding process consumes approximately 90% of the total compute time, making it the most resource-intensive component.</a:t>
            </a:r>
            <a:br>
              <a:rPr lang="en-US">
                <a:ea typeface="+mn-lt"/>
                <a:cs typeface="+mn-lt"/>
              </a:rPr>
            </a:br>
            <a:endParaRPr lang="en-US">
              <a:ea typeface="Calibri"/>
              <a:cs typeface="Calibri"/>
            </a:endParaRPr>
          </a:p>
          <a:p>
            <a:pPr marL="285750" indent="-285750">
              <a:buFont typeface="Arial"/>
              <a:buChar char="•"/>
            </a:pPr>
            <a:r>
              <a:rPr lang="en-US">
                <a:ea typeface="+mn-lt"/>
                <a:cs typeface="+mn-lt"/>
              </a:rPr>
              <a:t> Optimizing solely for maximum resource utilization is not always effective</a:t>
            </a:r>
          </a:p>
          <a:p>
            <a:pPr marL="285750" indent="-285750">
              <a:buFont typeface="Arial"/>
              <a:buChar char="•"/>
            </a:pPr>
            <a:endParaRPr lang="en-US">
              <a:ea typeface="+mn-lt"/>
              <a:cs typeface="+mn-lt"/>
            </a:endParaRPr>
          </a:p>
          <a:p>
            <a:pPr marL="285750" indent="-285750">
              <a:buFont typeface="Arial"/>
              <a:buChar char="•"/>
            </a:pPr>
            <a:r>
              <a:rPr lang="en-US">
                <a:ea typeface="+mn-lt"/>
                <a:cs typeface="+mn-lt"/>
              </a:rPr>
              <a:t> Thermal performance significantly affects system behavior—excessive heat can degrade performance, yet it is often overlooked in theoretical planning.</a:t>
            </a:r>
            <a:endParaRPr lang="en-US">
              <a:ea typeface="Calibri"/>
              <a:cs typeface="Calibri"/>
            </a:endParaRPr>
          </a:p>
          <a:p>
            <a:pPr marL="285750" indent="-285750">
              <a:buFont typeface="Arial"/>
              <a:buChar char="•"/>
            </a:pPr>
            <a:endParaRPr lang="en-US">
              <a:ea typeface="+mn-lt"/>
              <a:cs typeface="+mn-lt"/>
            </a:endParaRPr>
          </a:p>
          <a:p>
            <a:pPr marL="285750" indent="-285750">
              <a:buFont typeface="Arial"/>
              <a:buChar char="•"/>
            </a:pPr>
            <a:r>
              <a:rPr lang="en-US">
                <a:ea typeface="+mn-lt"/>
                <a:cs typeface="+mn-lt"/>
              </a:rPr>
              <a:t> While cloud-based models like ChatGPT offer superior capabilities, our solution achieves comparable results, making it a practical approximation within the scope of this project.</a:t>
            </a:r>
            <a:endParaRPr lang="en-US">
              <a:ea typeface="Calibri"/>
              <a:cs typeface="Calibri"/>
            </a:endParaRPr>
          </a:p>
          <a:p>
            <a:pPr marL="285750" indent="-285750">
              <a:buFont typeface="Arial"/>
              <a:buChar char="•"/>
            </a:pPr>
            <a:endParaRPr lang="en-US">
              <a:ea typeface="Calibri"/>
              <a:cs typeface="Calibri"/>
            </a:endParaRPr>
          </a:p>
          <a:p>
            <a:pPr marL="285750" indent="-285750">
              <a:buFont typeface="Arial"/>
              <a:buChar char="•"/>
            </a:pPr>
            <a:r>
              <a:rPr lang="en-US">
                <a:ea typeface="Calibri"/>
                <a:cs typeface="Calibri"/>
              </a:rPr>
              <a:t>We have a desktop application that can perform retrieval over a directory of documents each of which could be 100s or 1000s of pages and receive responses with references to exact document and its page number (with clickable links)</a:t>
            </a:r>
          </a:p>
          <a:p>
            <a:pPr marL="285750" indent="-285750">
              <a:buFont typeface="Arial"/>
              <a:buChar char="•"/>
            </a:pPr>
            <a:endParaRPr lang="en-US">
              <a:ea typeface="Calibri"/>
              <a:cs typeface="Calibri"/>
            </a:endParaRPr>
          </a:p>
        </p:txBody>
      </p:sp>
    </p:spTree>
    <p:extLst>
      <p:ext uri="{BB962C8B-B14F-4D97-AF65-F5344CB8AC3E}">
        <p14:creationId xmlns:p14="http://schemas.microsoft.com/office/powerpoint/2010/main" val="38715341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D0C62C-1FBF-CD78-ED29-B6AD4EDEE99B}"/>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0733E3A-9A5A-5B2E-1E5D-367BCFF398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F24A6CB5-9DA7-5C47-B277-9E5DF35F9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446039C-096A-C303-31F2-64E51E1AAA94}"/>
              </a:ext>
            </a:extLst>
          </p:cNvPr>
          <p:cNvSpPr>
            <a:spLocks noGrp="1"/>
          </p:cNvSpPr>
          <p:nvPr>
            <p:ph type="title"/>
          </p:nvPr>
        </p:nvSpPr>
        <p:spPr>
          <a:xfrm>
            <a:off x="12131" y="89446"/>
            <a:ext cx="9130508" cy="817403"/>
          </a:xfrm>
        </p:spPr>
        <p:txBody>
          <a:bodyPr vert="horz" lIns="91440" tIns="45720" rIns="91440" bIns="45720" rtlCol="0" anchor="b">
            <a:noAutofit/>
          </a:bodyPr>
          <a:lstStyle/>
          <a:p>
            <a:pPr defTabSz="914377"/>
            <a:r>
              <a:rPr lang="en-US" sz="3100"/>
              <a:t>Demonstration</a:t>
            </a:r>
            <a:endParaRPr lang="en-US"/>
          </a:p>
        </p:txBody>
      </p:sp>
      <p:sp>
        <p:nvSpPr>
          <p:cNvPr id="12" name="TextBox 11">
            <a:extLst>
              <a:ext uri="{FF2B5EF4-FFF2-40B4-BE49-F238E27FC236}">
                <a16:creationId xmlns:a16="http://schemas.microsoft.com/office/drawing/2014/main" id="{E28709DC-C6F7-D775-2EE4-5FAD82FAAE2B}"/>
              </a:ext>
            </a:extLst>
          </p:cNvPr>
          <p:cNvSpPr txBox="1"/>
          <p:nvPr/>
        </p:nvSpPr>
        <p:spPr>
          <a:xfrm>
            <a:off x="-3367" y="2457911"/>
            <a:ext cx="914581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ea typeface="+mn-lt"/>
                <a:cs typeface="+mn-lt"/>
              </a:rPr>
              <a:t>Please wait for the live demo to be launched</a:t>
            </a:r>
          </a:p>
          <a:p>
            <a:pPr algn="ctr"/>
            <a:r>
              <a:rPr lang="en-US" dirty="0">
                <a:ea typeface="+mn-lt"/>
                <a:cs typeface="+mn-lt"/>
              </a:rPr>
              <a:t> OR</a:t>
            </a:r>
          </a:p>
          <a:p>
            <a:pPr algn="ctr"/>
            <a:r>
              <a:rPr lang="en-US" dirty="0">
                <a:ea typeface="+mn-lt"/>
                <a:cs typeface="+mn-lt"/>
                <a:hlinkClick r:id="rId2"/>
              </a:rPr>
              <a:t>Visit TLDR Demo video</a:t>
            </a:r>
            <a:r>
              <a:rPr lang="en-US" dirty="0">
                <a:ea typeface="+mn-lt"/>
                <a:cs typeface="+mn-lt"/>
              </a:rPr>
              <a:t> - https://www.youtube.com/watch?v=WmP0AhPfIxM</a:t>
            </a:r>
            <a:endParaRPr lang="en-US">
              <a:ea typeface="Calibri"/>
              <a:cs typeface="Calibri"/>
            </a:endParaRPr>
          </a:p>
        </p:txBody>
      </p:sp>
    </p:spTree>
    <p:extLst>
      <p:ext uri="{BB962C8B-B14F-4D97-AF65-F5344CB8AC3E}">
        <p14:creationId xmlns:p14="http://schemas.microsoft.com/office/powerpoint/2010/main" val="2628455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2896F1-8BE9-6A67-0A0D-7B9B18F8ACC9}"/>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F3041C3-1326-347D-FB2A-DBE36725C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ight Triangle 21">
            <a:extLst>
              <a:ext uri="{FF2B5EF4-FFF2-40B4-BE49-F238E27FC236}">
                <a16:creationId xmlns:a16="http://schemas.microsoft.com/office/drawing/2014/main" id="{2E300F8D-EDB0-8D08-9ECF-F480EF524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D3FE1995-2508-88B6-CB1A-12B3C12AEB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1" y="623276"/>
            <a:ext cx="8178791" cy="560788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A986151A-DC14-DB66-969B-8B643E57BA32}"/>
              </a:ext>
            </a:extLst>
          </p:cNvPr>
          <p:cNvSpPr>
            <a:spLocks noGrp="1"/>
          </p:cNvSpPr>
          <p:nvPr>
            <p:ph type="title"/>
          </p:nvPr>
        </p:nvSpPr>
        <p:spPr>
          <a:xfrm>
            <a:off x="476914" y="2629071"/>
            <a:ext cx="8185828" cy="1425012"/>
          </a:xfrm>
        </p:spPr>
        <p:txBody>
          <a:bodyPr vert="horz" lIns="91440" tIns="45720" rIns="91440" bIns="45720" rtlCol="0" anchor="b">
            <a:normAutofit fontScale="90000"/>
          </a:bodyPr>
          <a:lstStyle/>
          <a:p>
            <a:pPr defTabSz="914377">
              <a:lnSpc>
                <a:spcPct val="90000"/>
              </a:lnSpc>
            </a:pPr>
            <a:r>
              <a:rPr lang="en-US" sz="10000"/>
              <a:t>Results</a:t>
            </a:r>
            <a:endParaRPr lang="en-US">
              <a:ea typeface="Calibri"/>
              <a:cs typeface="Calibri"/>
            </a:endParaRPr>
          </a:p>
        </p:txBody>
      </p:sp>
    </p:spTree>
    <p:extLst>
      <p:ext uri="{BB962C8B-B14F-4D97-AF65-F5344CB8AC3E}">
        <p14:creationId xmlns:p14="http://schemas.microsoft.com/office/powerpoint/2010/main" val="1564389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Electronics protoboard">
            <a:extLst>
              <a:ext uri="{FF2B5EF4-FFF2-40B4-BE49-F238E27FC236}">
                <a16:creationId xmlns:a16="http://schemas.microsoft.com/office/drawing/2014/main" id="{0E8334B4-CB35-12E5-6D95-57F6CDF9E5C1}"/>
              </a:ext>
            </a:extLst>
          </p:cNvPr>
          <p:cNvPicPr>
            <a:picLocks noChangeAspect="1"/>
          </p:cNvPicPr>
          <p:nvPr/>
        </p:nvPicPr>
        <p:blipFill>
          <a:blip r:embed="rId2"/>
          <a:srcRect l="14200" r="55012" b="-3"/>
          <a:stretch>
            <a:fillRect/>
          </a:stretch>
        </p:blipFill>
        <p:spPr>
          <a:xfrm>
            <a:off x="5976166" y="11"/>
            <a:ext cx="3167835" cy="6857991"/>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p:cNvSpPr>
            <a:spLocks noGrp="1"/>
          </p:cNvSpPr>
          <p:nvPr>
            <p:ph type="title"/>
          </p:nvPr>
        </p:nvSpPr>
        <p:spPr>
          <a:xfrm>
            <a:off x="852779" y="609603"/>
            <a:ext cx="5123391" cy="1322887"/>
          </a:xfrm>
        </p:spPr>
        <p:txBody>
          <a:bodyPr>
            <a:normAutofit/>
          </a:bodyPr>
          <a:lstStyle/>
          <a:p>
            <a:r>
              <a:rPr lang="en-US"/>
              <a:t>Our Contributions</a:t>
            </a:r>
          </a:p>
        </p:txBody>
      </p:sp>
      <p:sp>
        <p:nvSpPr>
          <p:cNvPr id="3" name="Content Placeholder 2"/>
          <p:cNvSpPr>
            <a:spLocks noGrp="1"/>
          </p:cNvSpPr>
          <p:nvPr>
            <p:ph idx="1"/>
          </p:nvPr>
        </p:nvSpPr>
        <p:spPr>
          <a:xfrm>
            <a:off x="852777" y="2194106"/>
            <a:ext cx="4887163" cy="3908585"/>
          </a:xfrm>
        </p:spPr>
        <p:txBody>
          <a:bodyPr>
            <a:normAutofit/>
          </a:bodyPr>
          <a:lstStyle/>
          <a:p>
            <a:r>
              <a:rPr lang="en-US" sz="1700"/>
              <a:t>Apple Neural Engine (ANE) Utilization: Explores leveraging of the underused NPU for LLM inference, going beyond standard CoreML use cases.</a:t>
            </a:r>
          </a:p>
          <a:p>
            <a:r>
              <a:rPr lang="en-US" sz="1700"/>
              <a:t>Retrieval-Augmented Generation (RAG) without Internet : Implements a lightweight RAG pipeline that only uses on device resources.</a:t>
            </a:r>
          </a:p>
          <a:p>
            <a:r>
              <a:rPr lang="en-US" sz="1700"/>
              <a:t>Portability and Ease of use: Application size of less than 1GB that includes everything. </a:t>
            </a:r>
          </a:p>
          <a:p>
            <a:r>
              <a:rPr lang="en-US" sz="1700"/>
              <a:t>Quantized LLMs: Uses compact models (50–500MB) for efficient, on-device inference allowing for seamless multitasking.</a:t>
            </a:r>
          </a:p>
        </p:txBody>
      </p:sp>
    </p:spTree>
    <p:extLst>
      <p:ext uri="{BB962C8B-B14F-4D97-AF65-F5344CB8AC3E}">
        <p14:creationId xmlns:p14="http://schemas.microsoft.com/office/powerpoint/2010/main" val="1418292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05FB84-9C97-6A0A-55A6-055212BA4827}"/>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62B2DF8-0DC0-F9D2-2E32-BD60C6697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7628F67-8CF1-D958-9FF5-F388F15D8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F91AA65-F6C6-44AB-5F82-F3C1F1C623A4}"/>
              </a:ext>
            </a:extLst>
          </p:cNvPr>
          <p:cNvSpPr>
            <a:spLocks noGrp="1"/>
          </p:cNvSpPr>
          <p:nvPr>
            <p:ph type="title"/>
          </p:nvPr>
        </p:nvSpPr>
        <p:spPr>
          <a:xfrm>
            <a:off x="21239" y="481070"/>
            <a:ext cx="9130508" cy="817403"/>
          </a:xfrm>
        </p:spPr>
        <p:txBody>
          <a:bodyPr vert="horz" lIns="91440" tIns="45720" rIns="91440" bIns="45720" rtlCol="0" anchor="b">
            <a:noAutofit/>
          </a:bodyPr>
          <a:lstStyle/>
          <a:p>
            <a:pPr defTabSz="914377"/>
            <a:r>
              <a:rPr lang="en-US"/>
              <a:t>Limitations</a:t>
            </a:r>
            <a:endParaRPr lang="en-US">
              <a:ea typeface="Calibri"/>
              <a:cs typeface="Calibri"/>
            </a:endParaRPr>
          </a:p>
        </p:txBody>
      </p:sp>
      <p:sp>
        <p:nvSpPr>
          <p:cNvPr id="12" name="TextBox 11">
            <a:extLst>
              <a:ext uri="{FF2B5EF4-FFF2-40B4-BE49-F238E27FC236}">
                <a16:creationId xmlns:a16="http://schemas.microsoft.com/office/drawing/2014/main" id="{82B41A9F-0C9A-BD4D-8042-A07C66A8B444}"/>
              </a:ext>
            </a:extLst>
          </p:cNvPr>
          <p:cNvSpPr txBox="1"/>
          <p:nvPr/>
        </p:nvSpPr>
        <p:spPr>
          <a:xfrm>
            <a:off x="511872" y="2412373"/>
            <a:ext cx="8145993"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115" indent="-285115">
              <a:buFont typeface="Arial"/>
              <a:buChar char="•"/>
            </a:pPr>
            <a:r>
              <a:rPr lang="en-US">
                <a:ea typeface="Calibri"/>
                <a:cs typeface="Calibri"/>
              </a:rPr>
              <a:t>While this project demonstrates the feasibility to accelerate the retrieval part of the RAG pipeline, the LLM Inference still only leverages the GPU and does not leverage NPU.</a:t>
            </a:r>
          </a:p>
          <a:p>
            <a:pPr marL="285115" indent="-285115">
              <a:buFont typeface="Arial"/>
              <a:buChar char="•"/>
            </a:pPr>
            <a:r>
              <a:rPr lang="en-US">
                <a:ea typeface="Calibri"/>
                <a:cs typeface="Calibri"/>
              </a:rPr>
              <a:t>Indexing(embedding) takes 90+% of overall runtime</a:t>
            </a:r>
          </a:p>
          <a:p>
            <a:pPr marL="285115" indent="-285115">
              <a:buFont typeface="Arial"/>
              <a:buChar char="•"/>
            </a:pPr>
            <a:r>
              <a:rPr lang="en-US">
                <a:ea typeface="Calibri"/>
                <a:cs typeface="Calibri"/>
              </a:rPr>
              <a:t>Many smaller LLMs available currently (3B or less) are only instruction tuned </a:t>
            </a:r>
            <a:r>
              <a:rPr lang="en-US" err="1">
                <a:ea typeface="Calibri"/>
                <a:cs typeface="Calibri"/>
              </a:rPr>
              <a:t>i.e</a:t>
            </a:r>
            <a:r>
              <a:rPr lang="en-US">
                <a:ea typeface="Calibri"/>
                <a:cs typeface="Calibri"/>
              </a:rPr>
              <a:t> trained for text completion and not for chat. This can lead to unfavorable responses during chat.</a:t>
            </a:r>
          </a:p>
          <a:p>
            <a:pPr marL="285115" indent="-285115">
              <a:buFont typeface="Arial"/>
              <a:buChar char="•"/>
            </a:pPr>
            <a:r>
              <a:rPr lang="en-US">
                <a:ea typeface="Calibri"/>
                <a:cs typeface="Calibri"/>
              </a:rPr>
              <a:t>Excessive usage limits to quick draining of power especially on portable devices</a:t>
            </a:r>
          </a:p>
          <a:p>
            <a:pPr marL="285115" indent="-285115">
              <a:buFont typeface="Arial"/>
              <a:buChar char="•"/>
            </a:pPr>
            <a:r>
              <a:rPr lang="en-US">
                <a:ea typeface="Calibri"/>
                <a:cs typeface="Calibri"/>
              </a:rPr>
              <a:t>The breadth of retrieval space is limited not by resources but by the context size of the Chat LLM, since both input and expected output must fit in the LLM context.</a:t>
            </a:r>
          </a:p>
          <a:p>
            <a:endParaRPr lang="en-US">
              <a:ea typeface="Calibri"/>
              <a:cs typeface="Calibri"/>
            </a:endParaRPr>
          </a:p>
        </p:txBody>
      </p:sp>
    </p:spTree>
    <p:extLst>
      <p:ext uri="{BB962C8B-B14F-4D97-AF65-F5344CB8AC3E}">
        <p14:creationId xmlns:p14="http://schemas.microsoft.com/office/powerpoint/2010/main" val="2429983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530BA4-83E4-DFD9-ED7C-2903FE978FA7}"/>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B87D9DD-3966-D35D-31DF-943AD6F95F18}"/>
              </a:ext>
            </a:extLst>
          </p:cNvPr>
          <p:cNvSpPr>
            <a:spLocks noGrp="1"/>
          </p:cNvSpPr>
          <p:nvPr>
            <p:ph type="title"/>
          </p:nvPr>
        </p:nvSpPr>
        <p:spPr>
          <a:xfrm>
            <a:off x="852775" y="609601"/>
            <a:ext cx="7044316" cy="1330841"/>
          </a:xfrm>
        </p:spPr>
        <p:txBody>
          <a:bodyPr>
            <a:normAutofit/>
          </a:bodyPr>
          <a:lstStyle/>
          <a:p>
            <a:r>
              <a:rPr lang="en-US"/>
              <a:t>Data leakage risks with LLMs</a:t>
            </a:r>
          </a:p>
        </p:txBody>
      </p:sp>
      <p:sp>
        <p:nvSpPr>
          <p:cNvPr id="3" name="Content Placeholder 2">
            <a:extLst>
              <a:ext uri="{FF2B5EF4-FFF2-40B4-BE49-F238E27FC236}">
                <a16:creationId xmlns:a16="http://schemas.microsoft.com/office/drawing/2014/main" id="{424C0ADE-666C-405C-69D1-FE0DC8B898E3}"/>
              </a:ext>
            </a:extLst>
          </p:cNvPr>
          <p:cNvSpPr>
            <a:spLocks noGrp="1"/>
          </p:cNvSpPr>
          <p:nvPr>
            <p:ph idx="1"/>
          </p:nvPr>
        </p:nvSpPr>
        <p:spPr>
          <a:xfrm>
            <a:off x="203912" y="1868943"/>
            <a:ext cx="4657583" cy="4985903"/>
          </a:xfrm>
        </p:spPr>
        <p:txBody>
          <a:bodyPr vert="horz" lIns="91440" tIns="45720" rIns="91440" bIns="45720" rtlCol="0" anchor="t">
            <a:normAutofit/>
          </a:bodyPr>
          <a:lstStyle/>
          <a:p>
            <a:pPr marL="0" indent="0">
              <a:lnSpc>
                <a:spcPct val="90000"/>
              </a:lnSpc>
              <a:buNone/>
            </a:pPr>
            <a:r>
              <a:rPr lang="en-US" sz="1600">
                <a:ea typeface="+mn-lt"/>
                <a:cs typeface="+mn-lt"/>
              </a:rPr>
              <a:t>Large language models can unintentionally memorize and expose sensitive training data, posing serious privacy concerns when used in real-world applications.</a:t>
            </a:r>
            <a:endParaRPr lang="en-US" sz="1600">
              <a:ea typeface="Calibri"/>
              <a:cs typeface="Calibri"/>
            </a:endParaRPr>
          </a:p>
          <a:p>
            <a:pPr>
              <a:lnSpc>
                <a:spcPct val="90000"/>
              </a:lnSpc>
            </a:pPr>
            <a:endParaRPr lang="en-US" sz="1600">
              <a:ea typeface="+mn-lt"/>
              <a:cs typeface="+mn-lt"/>
            </a:endParaRPr>
          </a:p>
          <a:p>
            <a:pPr>
              <a:lnSpc>
                <a:spcPct val="90000"/>
              </a:lnSpc>
            </a:pPr>
            <a:r>
              <a:rPr lang="en-US" sz="1600" b="1">
                <a:ea typeface="+mn-lt"/>
                <a:cs typeface="+mn-lt"/>
              </a:rPr>
              <a:t>Membership Inference Attacks (MIA)</a:t>
            </a:r>
            <a:r>
              <a:rPr lang="en-US" sz="1600">
                <a:ea typeface="+mn-lt"/>
                <a:cs typeface="+mn-lt"/>
              </a:rPr>
              <a:t>: Attackers analyze model outputs to infer whether a specific data point was part of the training set, exploiting differences in confidence or specificity.</a:t>
            </a:r>
          </a:p>
          <a:p>
            <a:pPr>
              <a:lnSpc>
                <a:spcPct val="90000"/>
              </a:lnSpc>
            </a:pPr>
            <a:endParaRPr lang="en-US" sz="1600">
              <a:ea typeface="+mn-lt"/>
              <a:cs typeface="+mn-lt"/>
            </a:endParaRPr>
          </a:p>
          <a:p>
            <a:pPr>
              <a:lnSpc>
                <a:spcPct val="90000"/>
              </a:lnSpc>
            </a:pPr>
            <a:r>
              <a:rPr lang="en-US" sz="1600" b="1">
                <a:ea typeface="+mn-lt"/>
                <a:cs typeface="+mn-lt"/>
              </a:rPr>
              <a:t>Data Extraction Attacks</a:t>
            </a:r>
            <a:r>
              <a:rPr lang="en-US" sz="1600">
                <a:ea typeface="+mn-lt"/>
                <a:cs typeface="+mn-lt"/>
              </a:rPr>
              <a:t>: These attacks aim to reconstruct actual pieces of training data—like names, addresses, or confidential records—by prompting the model in strategic ways.</a:t>
            </a:r>
            <a:br>
              <a:rPr lang="en-US" sz="1600">
                <a:ea typeface="+mn-lt"/>
                <a:cs typeface="+mn-lt"/>
              </a:rPr>
            </a:br>
            <a:endParaRPr lang="en-US" sz="1600">
              <a:ea typeface="+mn-lt"/>
              <a:cs typeface="+mn-lt"/>
            </a:endParaRPr>
          </a:p>
          <a:p>
            <a:pPr marL="0" indent="0">
              <a:lnSpc>
                <a:spcPct val="90000"/>
              </a:lnSpc>
              <a:buNone/>
            </a:pPr>
            <a:r>
              <a:rPr lang="en-US" sz="1600">
                <a:ea typeface="+mn-lt"/>
                <a:cs typeface="+mn-lt"/>
              </a:rPr>
              <a:t>While these issues affect all LLMs, cloud-based models that store user conversations and interact across users are particularly vulnerable to such attacks.</a:t>
            </a:r>
            <a:endParaRPr lang="en-US" sz="1600">
              <a:ea typeface="Calibri"/>
              <a:cs typeface="Calibri"/>
            </a:endParaRPr>
          </a:p>
        </p:txBody>
      </p:sp>
      <p:pic>
        <p:nvPicPr>
          <p:cNvPr id="4" name="Picture 3" descr="A screenshot of a message&#10;&#10;AI-generated content may be incorrect.">
            <a:extLst>
              <a:ext uri="{FF2B5EF4-FFF2-40B4-BE49-F238E27FC236}">
                <a16:creationId xmlns:a16="http://schemas.microsoft.com/office/drawing/2014/main" id="{2753BE8E-BE36-5CCB-15CB-D5050972BA92}"/>
              </a:ext>
            </a:extLst>
          </p:cNvPr>
          <p:cNvPicPr>
            <a:picLocks noChangeAspect="1"/>
          </p:cNvPicPr>
          <p:nvPr/>
        </p:nvPicPr>
        <p:blipFill>
          <a:blip r:embed="rId2"/>
          <a:stretch>
            <a:fillRect/>
          </a:stretch>
        </p:blipFill>
        <p:spPr>
          <a:xfrm>
            <a:off x="5039528" y="2541028"/>
            <a:ext cx="3591379" cy="3043693"/>
          </a:xfrm>
          <a:prstGeom prst="rect">
            <a:avLst/>
          </a:prstGeom>
        </p:spPr>
      </p:pic>
      <p:sp>
        <p:nvSpPr>
          <p:cNvPr id="37" name="Freeform: Shape 36">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60386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BB9C63-627A-D5B0-E8C2-92093FEDBAA7}"/>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22DA034-6A87-017B-B377-42685A119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4B8B49F-F7D7-A099-BBCB-532FA45C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F8FB73AF-E450-0E7B-F8AF-276D62CF8162}"/>
              </a:ext>
            </a:extLst>
          </p:cNvPr>
          <p:cNvSpPr>
            <a:spLocks noGrp="1"/>
          </p:cNvSpPr>
          <p:nvPr>
            <p:ph type="title"/>
          </p:nvPr>
        </p:nvSpPr>
        <p:spPr>
          <a:xfrm>
            <a:off x="852777" y="609600"/>
            <a:ext cx="3588597" cy="1330840"/>
          </a:xfrm>
        </p:spPr>
        <p:txBody>
          <a:bodyPr>
            <a:normAutofit/>
          </a:bodyPr>
          <a:lstStyle/>
          <a:p>
            <a:r>
              <a:rPr lang="en-US"/>
              <a:t>Future Work</a:t>
            </a:r>
          </a:p>
        </p:txBody>
      </p:sp>
      <p:sp>
        <p:nvSpPr>
          <p:cNvPr id="7" name="Content Placeholder 2">
            <a:extLst>
              <a:ext uri="{FF2B5EF4-FFF2-40B4-BE49-F238E27FC236}">
                <a16:creationId xmlns:a16="http://schemas.microsoft.com/office/drawing/2014/main" id="{4C681579-4E8B-EF42-7817-A7756D970D5B}"/>
              </a:ext>
            </a:extLst>
          </p:cNvPr>
          <p:cNvSpPr>
            <a:spLocks noGrp="1"/>
          </p:cNvSpPr>
          <p:nvPr>
            <p:ph idx="1"/>
          </p:nvPr>
        </p:nvSpPr>
        <p:spPr>
          <a:xfrm>
            <a:off x="852778" y="2194106"/>
            <a:ext cx="4481552" cy="3908585"/>
          </a:xfrm>
        </p:spPr>
        <p:txBody>
          <a:bodyPr vert="horz" lIns="91440" tIns="45720" rIns="91440" bIns="45720" rtlCol="0" anchor="t">
            <a:normAutofit fontScale="92500" lnSpcReduction="10000"/>
          </a:bodyPr>
          <a:lstStyle/>
          <a:p>
            <a:pPr marL="285115" indent="-285115"/>
            <a:r>
              <a:rPr lang="en-US" sz="1800">
                <a:ea typeface="Calibri"/>
                <a:cs typeface="Calibri"/>
              </a:rPr>
              <a:t>Enhance data safety mechanisms for </a:t>
            </a:r>
            <a:r>
              <a:rPr lang="en-US" sz="1800" err="1">
                <a:ea typeface="Calibri"/>
                <a:cs typeface="Calibri"/>
              </a:rPr>
              <a:t>vectordump</a:t>
            </a:r>
            <a:r>
              <a:rPr lang="en-US" sz="1800">
                <a:ea typeface="Calibri"/>
                <a:cs typeface="Calibri"/>
              </a:rPr>
              <a:t> files</a:t>
            </a:r>
            <a:endParaRPr lang="en-US"/>
          </a:p>
          <a:p>
            <a:pPr marL="285115" indent="-285115"/>
            <a:r>
              <a:rPr lang="en-US" sz="1800">
                <a:ea typeface="Calibri"/>
                <a:cs typeface="Calibri"/>
              </a:rPr>
              <a:t>Add NPU backend for GGML and llama.cpp</a:t>
            </a:r>
          </a:p>
          <a:p>
            <a:pPr marL="285115" indent="-285115"/>
            <a:r>
              <a:rPr lang="en-US" sz="1800">
                <a:ea typeface="+mn-lt"/>
                <a:cs typeface="+mn-lt"/>
              </a:rPr>
              <a:t>Quantize and convert fine-tuned chat-optimized LLMs to the GGUF format</a:t>
            </a:r>
          </a:p>
          <a:p>
            <a:pPr marL="285115" indent="-285115"/>
            <a:r>
              <a:rPr lang="en-US" sz="1800">
                <a:ea typeface="+mn-lt"/>
                <a:cs typeface="+mn-lt"/>
              </a:rPr>
              <a:t>Implement a dedicated parallelized tokenization module</a:t>
            </a:r>
          </a:p>
          <a:p>
            <a:pPr marL="285115" indent="-285115"/>
            <a:r>
              <a:rPr lang="en-US" sz="1800">
                <a:ea typeface="Calibri"/>
                <a:cs typeface="Calibri"/>
              </a:rPr>
              <a:t>Extend the application support beyond Apple Silicon</a:t>
            </a:r>
          </a:p>
          <a:p>
            <a:pPr marL="285115" indent="-285115"/>
            <a:r>
              <a:rPr lang="en-US" sz="1800">
                <a:ea typeface="Calibri"/>
                <a:cs typeface="Calibri"/>
              </a:rPr>
              <a:t>Add NPU and GPU acceleration support for </a:t>
            </a:r>
            <a:r>
              <a:rPr lang="en-US" sz="1800" err="1">
                <a:ea typeface="Calibri"/>
                <a:cs typeface="Calibri"/>
              </a:rPr>
              <a:t>Sqlite</a:t>
            </a:r>
            <a:r>
              <a:rPr lang="en-US" sz="1800">
                <a:ea typeface="Calibri"/>
                <a:cs typeface="Calibri"/>
              </a:rPr>
              <a:t> and Postgres vector search extensions (they only support </a:t>
            </a:r>
            <a:r>
              <a:rPr lang="en-US" sz="1800" err="1">
                <a:ea typeface="Calibri"/>
                <a:cs typeface="Calibri"/>
              </a:rPr>
              <a:t>cpu</a:t>
            </a:r>
            <a:r>
              <a:rPr lang="en-US" sz="1800">
                <a:ea typeface="Calibri"/>
                <a:cs typeface="Calibri"/>
              </a:rPr>
              <a:t>)</a:t>
            </a:r>
          </a:p>
          <a:p>
            <a:pPr marL="285115" indent="-285115"/>
            <a:r>
              <a:rPr lang="en-US" sz="1800">
                <a:ea typeface="Calibri"/>
                <a:cs typeface="Calibri"/>
              </a:rPr>
              <a:t>Make an optimized decoding and tokenization workflow dedicated for embedding (ex: No KV cache)</a:t>
            </a:r>
          </a:p>
        </p:txBody>
      </p:sp>
      <p:pic>
        <p:nvPicPr>
          <p:cNvPr id="8" name="Picture 7" descr="A white circle with a blue and black logo&#10;&#10;AI-generated content may be incorrect.">
            <a:extLst>
              <a:ext uri="{FF2B5EF4-FFF2-40B4-BE49-F238E27FC236}">
                <a16:creationId xmlns:a16="http://schemas.microsoft.com/office/drawing/2014/main" id="{1C3FF2CC-2DD8-3BBD-5AC5-9D9E1F21E012}"/>
              </a:ext>
            </a:extLst>
          </p:cNvPr>
          <p:cNvPicPr>
            <a:picLocks noChangeAspect="1"/>
          </p:cNvPicPr>
          <p:nvPr/>
        </p:nvPicPr>
        <p:blipFill>
          <a:blip r:embed="rId2"/>
          <a:stretch>
            <a:fillRect/>
          </a:stretch>
        </p:blipFill>
        <p:spPr>
          <a:xfrm>
            <a:off x="5414459" y="2194103"/>
            <a:ext cx="3553239" cy="3553239"/>
          </a:xfrm>
          <a:prstGeom prst="rect">
            <a:avLst/>
          </a:prstGeom>
        </p:spPr>
      </p:pic>
    </p:spTree>
    <p:extLst>
      <p:ext uri="{BB962C8B-B14F-4D97-AF65-F5344CB8AC3E}">
        <p14:creationId xmlns:p14="http://schemas.microsoft.com/office/powerpoint/2010/main" val="227576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54"/>
            <a:ext cx="9144000" cy="6865855"/>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29002" y="601744"/>
            <a:ext cx="5086351" cy="1338696"/>
          </a:xfrm>
        </p:spPr>
        <p:txBody>
          <a:bodyPr>
            <a:normAutofit/>
          </a:bodyPr>
          <a:lstStyle/>
          <a:p>
            <a:r>
              <a:rPr lang="en-US"/>
              <a:t>Related Work</a:t>
            </a:r>
          </a:p>
        </p:txBody>
      </p:sp>
      <p:pic>
        <p:nvPicPr>
          <p:cNvPr id="22" name="Picture 21" descr="Brown alpaca face">
            <a:extLst>
              <a:ext uri="{FF2B5EF4-FFF2-40B4-BE49-F238E27FC236}">
                <a16:creationId xmlns:a16="http://schemas.microsoft.com/office/drawing/2014/main" id="{12F34F86-95AE-2118-26A3-093400D6CEFC}"/>
              </a:ext>
            </a:extLst>
          </p:cNvPr>
          <p:cNvPicPr>
            <a:picLocks noChangeAspect="1"/>
          </p:cNvPicPr>
          <p:nvPr/>
        </p:nvPicPr>
        <p:blipFill>
          <a:blip r:embed="rId2"/>
          <a:srcRect l="38604" r="34192" b="-1"/>
          <a:stretch>
            <a:fillRect/>
          </a:stretch>
        </p:blipFill>
        <p:spPr>
          <a:xfrm>
            <a:off x="23" y="11"/>
            <a:ext cx="2816049" cy="6857991"/>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p:cNvSpPr>
            <a:spLocks noGrp="1"/>
          </p:cNvSpPr>
          <p:nvPr>
            <p:ph idx="1"/>
          </p:nvPr>
        </p:nvSpPr>
        <p:spPr>
          <a:xfrm>
            <a:off x="3429001" y="1605613"/>
            <a:ext cx="5354707" cy="4497077"/>
          </a:xfrm>
        </p:spPr>
        <p:txBody>
          <a:bodyPr anchor="t">
            <a:noAutofit/>
          </a:bodyPr>
          <a:lstStyle/>
          <a:p>
            <a:pPr marL="0" indent="0">
              <a:lnSpc>
                <a:spcPct val="90000"/>
              </a:lnSpc>
              <a:buNone/>
            </a:pPr>
            <a:r>
              <a:rPr lang="en-US" sz="1400" b="1"/>
              <a:t>1. </a:t>
            </a:r>
            <a:r>
              <a:rPr lang="en-US" sz="1400" b="1" err="1"/>
              <a:t>Ollama</a:t>
            </a:r>
            <a:r>
              <a:rPr lang="en-US" sz="1400" b="1"/>
              <a:t>:</a:t>
            </a:r>
            <a:endParaRPr lang="en-US" sz="1400"/>
          </a:p>
          <a:p>
            <a:pPr marL="0" indent="0">
              <a:lnSpc>
                <a:spcPct val="90000"/>
              </a:lnSpc>
              <a:buNone/>
            </a:pPr>
            <a:r>
              <a:rPr lang="en-US" sz="1400"/>
              <a:t>Pros: </a:t>
            </a:r>
            <a:endParaRPr lang="en-US" sz="1400">
              <a:ea typeface="Calibri"/>
              <a:cs typeface="Calibri"/>
            </a:endParaRPr>
          </a:p>
          <a:p>
            <a:pPr>
              <a:lnSpc>
                <a:spcPct val="90000"/>
              </a:lnSpc>
            </a:pPr>
            <a:r>
              <a:rPr lang="en-US" sz="1400"/>
              <a:t>Desktop app for running local LLMs</a:t>
            </a:r>
            <a:endParaRPr lang="en-US" sz="1400">
              <a:ea typeface="Calibri"/>
              <a:cs typeface="Calibri"/>
            </a:endParaRPr>
          </a:p>
          <a:p>
            <a:pPr>
              <a:lnSpc>
                <a:spcPct val="90000"/>
              </a:lnSpc>
            </a:pPr>
            <a:r>
              <a:rPr lang="en-US" sz="1400">
                <a:ea typeface="Calibri"/>
                <a:cs typeface="Calibri"/>
              </a:rPr>
              <a:t>Can download and use any LLM the user desires</a:t>
            </a:r>
          </a:p>
          <a:p>
            <a:pPr marL="0" indent="0">
              <a:lnSpc>
                <a:spcPct val="90000"/>
              </a:lnSpc>
              <a:buNone/>
            </a:pPr>
            <a:r>
              <a:rPr lang="en-US" sz="1400"/>
              <a:t>Cons:</a:t>
            </a:r>
            <a:endParaRPr lang="en-US" sz="1400">
              <a:ea typeface="Calibri"/>
              <a:cs typeface="Calibri"/>
            </a:endParaRPr>
          </a:p>
          <a:p>
            <a:pPr>
              <a:lnSpc>
                <a:spcPct val="90000"/>
              </a:lnSpc>
            </a:pPr>
            <a:r>
              <a:rPr lang="en-US" sz="1400"/>
              <a:t>Requires manual model selection and setup</a:t>
            </a:r>
            <a:endParaRPr lang="en-US" sz="1400">
              <a:ea typeface="Calibri"/>
              <a:cs typeface="Calibri"/>
            </a:endParaRPr>
          </a:p>
          <a:p>
            <a:pPr>
              <a:lnSpc>
                <a:spcPct val="90000"/>
              </a:lnSpc>
            </a:pPr>
            <a:r>
              <a:rPr lang="en-US" sz="1400"/>
              <a:t>Lacks streamlined RAG: users must re-attach documents repeatedly</a:t>
            </a:r>
            <a:br>
              <a:rPr lang="en-US" sz="1400"/>
            </a:br>
            <a:endParaRPr lang="en-US" sz="1400">
              <a:ea typeface="Calibri"/>
              <a:cs typeface="Calibri"/>
            </a:endParaRPr>
          </a:p>
          <a:p>
            <a:pPr marL="0" indent="0">
              <a:lnSpc>
                <a:spcPct val="90000"/>
              </a:lnSpc>
              <a:buNone/>
            </a:pPr>
            <a:r>
              <a:rPr lang="en-US" sz="1400" b="1"/>
              <a:t>2. </a:t>
            </a:r>
            <a:r>
              <a:rPr lang="en-US" sz="1400" b="1" err="1"/>
              <a:t>Llamafile</a:t>
            </a:r>
            <a:r>
              <a:rPr lang="en-US" sz="1400" b="1"/>
              <a:t>:</a:t>
            </a:r>
            <a:endParaRPr lang="en-US" sz="1400"/>
          </a:p>
          <a:p>
            <a:pPr marL="0" indent="0">
              <a:lnSpc>
                <a:spcPct val="90000"/>
              </a:lnSpc>
              <a:buNone/>
            </a:pPr>
            <a:r>
              <a:rPr lang="en-US" sz="1400"/>
              <a:t>Pros: </a:t>
            </a:r>
            <a:endParaRPr lang="en-US" sz="1400">
              <a:ea typeface="Calibri"/>
              <a:cs typeface="Calibri"/>
            </a:endParaRPr>
          </a:p>
          <a:p>
            <a:pPr>
              <a:lnSpc>
                <a:spcPct val="90000"/>
              </a:lnSpc>
            </a:pPr>
            <a:r>
              <a:rPr lang="en-US" sz="1400"/>
              <a:t>Packaged LLM with built-in web UI</a:t>
            </a:r>
            <a:endParaRPr lang="en-US" sz="1400">
              <a:ea typeface="Calibri"/>
              <a:cs typeface="Calibri"/>
            </a:endParaRPr>
          </a:p>
          <a:p>
            <a:pPr>
              <a:lnSpc>
                <a:spcPct val="90000"/>
              </a:lnSpc>
            </a:pPr>
            <a:r>
              <a:rPr lang="en-US" sz="1400">
                <a:ea typeface="Calibri"/>
                <a:cs typeface="Calibri"/>
              </a:rPr>
              <a:t>Can be bundled into single package</a:t>
            </a:r>
          </a:p>
          <a:p>
            <a:pPr marL="0" indent="0">
              <a:lnSpc>
                <a:spcPct val="90000"/>
              </a:lnSpc>
              <a:buNone/>
            </a:pPr>
            <a:r>
              <a:rPr lang="en-US" sz="1400"/>
              <a:t>Cons:</a:t>
            </a:r>
            <a:endParaRPr lang="en-US" sz="1400">
              <a:ea typeface="Calibri"/>
              <a:cs typeface="Calibri"/>
            </a:endParaRPr>
          </a:p>
          <a:p>
            <a:pPr>
              <a:lnSpc>
                <a:spcPct val="90000"/>
              </a:lnSpc>
            </a:pPr>
            <a:r>
              <a:rPr lang="en-US" sz="1400"/>
              <a:t>No native support for retrieval-augmented generation (RAG)</a:t>
            </a:r>
            <a:endParaRPr lang="en-US" sz="1400">
              <a:ea typeface="Calibri"/>
              <a:cs typeface="Calibri"/>
            </a:endParaRPr>
          </a:p>
          <a:p>
            <a:pPr>
              <a:lnSpc>
                <a:spcPct val="90000"/>
              </a:lnSpc>
            </a:pPr>
            <a:r>
              <a:rPr lang="en-US" sz="1400"/>
              <a:t>Limited to basic chat use cases without document-grounded context</a:t>
            </a:r>
            <a:endParaRPr lang="en-US" sz="1400">
              <a:ea typeface="Calibri"/>
              <a:cs typeface="Calibri"/>
            </a:endParaRPr>
          </a:p>
          <a:p>
            <a:pPr>
              <a:lnSpc>
                <a:spcPct val="90000"/>
              </a:lnSpc>
            </a:pPr>
            <a:endParaRPr lang="en-US" sz="1400">
              <a:ea typeface="Calibri"/>
              <a:cs typeface="Calibri"/>
            </a:endParaRPr>
          </a:p>
          <a:p>
            <a:pPr marL="0" indent="0">
              <a:lnSpc>
                <a:spcPct val="90000"/>
              </a:lnSpc>
              <a:buNone/>
            </a:pPr>
            <a:r>
              <a:rPr lang="en-US" sz="1400">
                <a:ea typeface="Calibri"/>
                <a:cs typeface="Calibri"/>
              </a:rPr>
              <a:t>Additionally, most applications focus on CPU based optimizations since they target to reach maximum number of devices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1" y="623276"/>
            <a:ext cx="8178791" cy="560788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1" y="1008996"/>
            <a:ext cx="6923559" cy="3542045"/>
          </a:xfrm>
        </p:spPr>
        <p:txBody>
          <a:bodyPr vert="horz" lIns="91440" tIns="45720" rIns="91440" bIns="45720" rtlCol="0" anchor="b">
            <a:normAutofit/>
          </a:bodyPr>
          <a:lstStyle/>
          <a:p>
            <a:pPr algn="l" defTabSz="914377">
              <a:lnSpc>
                <a:spcPct val="90000"/>
              </a:lnSpc>
            </a:pPr>
            <a:r>
              <a:rPr lang="en-US" sz="10000"/>
              <a:t>Theoretical Background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A458B58-322B-09D3-BA63-20495EB51D05}"/>
              </a:ext>
            </a:extLst>
          </p:cNvPr>
          <p:cNvPicPr>
            <a:picLocks noGrp="1" noChangeAspect="1"/>
          </p:cNvPicPr>
          <p:nvPr>
            <p:ph idx="1"/>
          </p:nvPr>
        </p:nvPicPr>
        <p:blipFill>
          <a:blip r:embed="rId2"/>
          <a:srcRect l="5835" r="11708" b="-1"/>
          <a:stretch>
            <a:fillRect/>
          </a:stretch>
        </p:blipFill>
        <p:spPr>
          <a:xfrm>
            <a:off x="2432022" y="11"/>
            <a:ext cx="6711980" cy="6857991"/>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38" name="Freeform: Shape 37">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341755"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defRPr/>
            </a:pPr>
            <a:endParaRPr lang="en-US">
              <a:solidFill>
                <a:prstClr val="white"/>
              </a:solidFill>
              <a:latin typeface="Calibri" panose="020F0502020204030204"/>
            </a:endParaRPr>
          </a:p>
        </p:txBody>
      </p:sp>
      <p:sp useBgFill="1">
        <p:nvSpPr>
          <p:cNvPr id="35" name="Freeform: Shape 34">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34896"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defRPr/>
            </a:pP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3DD71E33-9C01-22CE-E1D3-E891A837992A}"/>
              </a:ext>
            </a:extLst>
          </p:cNvPr>
          <p:cNvSpPr>
            <a:spLocks noGrp="1"/>
          </p:cNvSpPr>
          <p:nvPr>
            <p:ph type="title"/>
          </p:nvPr>
        </p:nvSpPr>
        <p:spPr>
          <a:xfrm>
            <a:off x="248503" y="594759"/>
            <a:ext cx="2578608" cy="1125728"/>
          </a:xfrm>
        </p:spPr>
        <p:txBody>
          <a:bodyPr vert="horz" lIns="91440" tIns="45720" rIns="91440" bIns="45720" rtlCol="0" anchor="b">
            <a:normAutofit/>
          </a:bodyPr>
          <a:lstStyle/>
          <a:p>
            <a:pPr algn="l" defTabSz="914377">
              <a:lnSpc>
                <a:spcPct val="90000"/>
              </a:lnSpc>
            </a:pPr>
            <a:r>
              <a:rPr lang="en-US" sz="2400"/>
              <a:t>Apple Silicon and The M1 SOC</a:t>
            </a:r>
          </a:p>
        </p:txBody>
      </p:sp>
      <p:sp>
        <p:nvSpPr>
          <p:cNvPr id="37" name="Rectangle 3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1"/>
            <a:ext cx="73152" cy="4114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316289EB-3B58-1F80-C049-B19B6243D417}"/>
              </a:ext>
            </a:extLst>
          </p:cNvPr>
          <p:cNvSpPr txBox="1"/>
          <p:nvPr/>
        </p:nvSpPr>
        <p:spPr>
          <a:xfrm>
            <a:off x="26" y="1714202"/>
            <a:ext cx="3096015" cy="320725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594" defTabSz="914377">
              <a:lnSpc>
                <a:spcPct val="90000"/>
              </a:lnSpc>
              <a:spcAft>
                <a:spcPts val="600"/>
              </a:spcAft>
              <a:buFont typeface="Arial" panose="020B0604020202020204" pitchFamily="34" charset="0"/>
              <a:buChar char="•"/>
            </a:pPr>
            <a:endParaRPr lang="en-US" sz="1400">
              <a:ea typeface="Calibri"/>
              <a:cs typeface="Calibri"/>
            </a:endParaRPr>
          </a:p>
          <a:p>
            <a:pPr indent="-228594" defTabSz="914377">
              <a:lnSpc>
                <a:spcPct val="90000"/>
              </a:lnSpc>
              <a:spcAft>
                <a:spcPts val="600"/>
              </a:spcAft>
              <a:buFont typeface="Arial" panose="020B0604020202020204" pitchFamily="34" charset="0"/>
              <a:buChar char="•"/>
            </a:pPr>
            <a:r>
              <a:rPr lang="en-US" sz="1400" b="1"/>
              <a:t>Built in with accelerators</a:t>
            </a:r>
            <a:endParaRPr lang="en-US" sz="1400" b="1">
              <a:ea typeface="Calibri"/>
              <a:cs typeface="Calibri"/>
            </a:endParaRPr>
          </a:p>
          <a:p>
            <a:pPr marL="228594" lvl="1" indent="-228594" defTabSz="914377">
              <a:lnSpc>
                <a:spcPct val="90000"/>
              </a:lnSpc>
              <a:spcAft>
                <a:spcPts val="600"/>
              </a:spcAft>
              <a:buFont typeface="Arial" panose="020B0604020202020204" pitchFamily="34" charset="0"/>
              <a:buChar char="•"/>
            </a:pPr>
            <a:r>
              <a:rPr lang="en-US" sz="1400" b="1"/>
              <a:t>GPU</a:t>
            </a:r>
            <a:r>
              <a:rPr lang="en-US" sz="1400"/>
              <a:t> delivers up to 5.2 TOPS (INT8); supports general-purpose ML via Metal Shading Language</a:t>
            </a:r>
            <a:endParaRPr lang="en-US" sz="1400">
              <a:ea typeface="Calibri"/>
              <a:cs typeface="Calibri"/>
            </a:endParaRPr>
          </a:p>
          <a:p>
            <a:pPr marL="228594" lvl="1" indent="-228594" defTabSz="914377">
              <a:lnSpc>
                <a:spcPct val="90000"/>
              </a:lnSpc>
              <a:spcAft>
                <a:spcPts val="600"/>
              </a:spcAft>
              <a:buFont typeface="Arial" panose="020B0604020202020204" pitchFamily="34" charset="0"/>
              <a:buChar char="•"/>
            </a:pPr>
            <a:r>
              <a:rPr lang="en-US" sz="1400" b="1"/>
              <a:t>NPU (ANE)</a:t>
            </a:r>
            <a:r>
              <a:rPr lang="en-US" sz="1400"/>
              <a:t> offers 11 TOPS (INT8) and is dedicated to ML tasks via CoreML interface</a:t>
            </a:r>
            <a:endParaRPr lang="en-US" sz="1400">
              <a:ea typeface="Calibri"/>
              <a:cs typeface="Calibri"/>
            </a:endParaRPr>
          </a:p>
          <a:p>
            <a:pPr marL="228594" lvl="1" indent="-228594" defTabSz="914377">
              <a:lnSpc>
                <a:spcPct val="90000"/>
              </a:lnSpc>
              <a:spcAft>
                <a:spcPts val="600"/>
              </a:spcAft>
              <a:buFont typeface="Arial" panose="020B0604020202020204" pitchFamily="34" charset="0"/>
              <a:buChar char="•"/>
            </a:pPr>
            <a:endParaRPr lang="en-US" sz="1400">
              <a:ea typeface="Calibri"/>
              <a:cs typeface="Calibri"/>
            </a:endParaRPr>
          </a:p>
          <a:p>
            <a:pPr marL="228594" indent="-228594" defTabSz="914377">
              <a:lnSpc>
                <a:spcPct val="90000"/>
              </a:lnSpc>
              <a:spcAft>
                <a:spcPts val="600"/>
              </a:spcAft>
              <a:buFont typeface="Arial" panose="020B0604020202020204" pitchFamily="34" charset="0"/>
              <a:buChar char="•"/>
            </a:pPr>
            <a:endParaRPr lang="en-US" sz="1400" b="1">
              <a:ea typeface="Calibri"/>
              <a:cs typeface="Calibri"/>
            </a:endParaRPr>
          </a:p>
          <a:p>
            <a:pPr indent="-228594" defTabSz="914377">
              <a:lnSpc>
                <a:spcPct val="90000"/>
              </a:lnSpc>
              <a:spcAft>
                <a:spcPts val="600"/>
              </a:spcAft>
              <a:buFont typeface="Arial" panose="020B0604020202020204" pitchFamily="34" charset="0"/>
              <a:buChar char="•"/>
            </a:pPr>
            <a:r>
              <a:rPr lang="en-US" sz="1400" b="1"/>
              <a:t>Unified Memory Architecture (UMA) and System-On-Chip Design: </a:t>
            </a:r>
            <a:endParaRPr lang="en-US" sz="1400">
              <a:ea typeface="Calibri"/>
              <a:cs typeface="Calibri"/>
            </a:endParaRPr>
          </a:p>
          <a:p>
            <a:pPr marL="285744" indent="-228594" defTabSz="914377">
              <a:lnSpc>
                <a:spcPct val="90000"/>
              </a:lnSpc>
              <a:spcAft>
                <a:spcPts val="600"/>
              </a:spcAft>
              <a:buFont typeface="Arial" panose="020B0604020202020204" pitchFamily="34" charset="0"/>
              <a:buChar char="•"/>
            </a:pPr>
            <a:r>
              <a:rPr lang="en-US" sz="1400"/>
              <a:t>CPU, GPU, and - NPU share the same memory address space— enables cross-referencing of same data without additional copies</a:t>
            </a:r>
            <a:endParaRPr lang="en-US" sz="1400">
              <a:ea typeface="Calibri"/>
              <a:cs typeface="Calibri"/>
            </a:endParaRPr>
          </a:p>
          <a:p>
            <a:pPr marL="285744" indent="-228594" defTabSz="914377">
              <a:lnSpc>
                <a:spcPct val="90000"/>
              </a:lnSpc>
              <a:spcAft>
                <a:spcPts val="600"/>
              </a:spcAft>
              <a:buFont typeface="Arial" panose="020B0604020202020204" pitchFamily="34" charset="0"/>
              <a:buChar char="•"/>
            </a:pPr>
            <a:r>
              <a:rPr lang="en-US" sz="1400"/>
              <a:t>High speed data links to enable low latency switch of control</a:t>
            </a:r>
            <a:endParaRPr lang="en-US" sz="1400">
              <a:ea typeface="Calibri"/>
              <a:cs typeface="Calibri"/>
            </a:endParaRPr>
          </a:p>
        </p:txBody>
      </p:sp>
      <p:sp>
        <p:nvSpPr>
          <p:cNvPr id="5" name="TextBox 4">
            <a:extLst>
              <a:ext uri="{FF2B5EF4-FFF2-40B4-BE49-F238E27FC236}">
                <a16:creationId xmlns:a16="http://schemas.microsoft.com/office/drawing/2014/main" id="{9AF9ED68-6BFE-10B5-13AE-E5A82F85C075}"/>
              </a:ext>
            </a:extLst>
          </p:cNvPr>
          <p:cNvSpPr txBox="1"/>
          <p:nvPr/>
        </p:nvSpPr>
        <p:spPr>
          <a:xfrm>
            <a:off x="1277767" y="222610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429488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6E572B-6C71-B320-376C-D3D8052A5790}"/>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D9999D-DE42-3F31-CC39-C160A3AEC637}"/>
              </a:ext>
            </a:extLst>
          </p:cNvPr>
          <p:cNvSpPr>
            <a:spLocks noGrp="1"/>
          </p:cNvSpPr>
          <p:nvPr>
            <p:ph type="title"/>
          </p:nvPr>
        </p:nvSpPr>
        <p:spPr>
          <a:xfrm>
            <a:off x="852775" y="609601"/>
            <a:ext cx="7044316" cy="1330841"/>
          </a:xfrm>
        </p:spPr>
        <p:txBody>
          <a:bodyPr vert="horz" lIns="91440" tIns="45720" rIns="91440" bIns="45720" rtlCol="0" anchor="ctr">
            <a:normAutofit/>
          </a:bodyPr>
          <a:lstStyle/>
          <a:p>
            <a:pPr algn="l" defTabSz="914377">
              <a:lnSpc>
                <a:spcPct val="90000"/>
              </a:lnSpc>
            </a:pPr>
            <a:r>
              <a:rPr lang="en-US"/>
              <a:t>DMA and </a:t>
            </a:r>
            <a:r>
              <a:rPr lang="en-US" err="1"/>
              <a:t>MMap</a:t>
            </a:r>
            <a:endParaRPr lang="en-US" err="1">
              <a:ea typeface="+mj-ea"/>
              <a:cs typeface="+mj-cs"/>
            </a:endParaRPr>
          </a:p>
        </p:txBody>
      </p:sp>
      <p:sp>
        <p:nvSpPr>
          <p:cNvPr id="6" name="TextBox 5">
            <a:extLst>
              <a:ext uri="{FF2B5EF4-FFF2-40B4-BE49-F238E27FC236}">
                <a16:creationId xmlns:a16="http://schemas.microsoft.com/office/drawing/2014/main" id="{AE4C555A-0F32-292F-4DDF-61CA39251074}"/>
              </a:ext>
            </a:extLst>
          </p:cNvPr>
          <p:cNvSpPr txBox="1"/>
          <p:nvPr/>
        </p:nvSpPr>
        <p:spPr>
          <a:xfrm>
            <a:off x="355821" y="2069719"/>
            <a:ext cx="5558005" cy="467258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20000"/>
          </a:bodyPr>
          <a:lstStyle/>
          <a:p>
            <a:pPr defTabSz="914377"/>
            <a:r>
              <a:rPr lang="en-US" b="1">
                <a:ea typeface="+mn-lt"/>
                <a:cs typeface="+mn-lt"/>
              </a:rPr>
              <a:t>DMA (Direct Memory Access)</a:t>
            </a:r>
            <a:r>
              <a:rPr lang="en-US">
                <a:ea typeface="+mn-lt"/>
                <a:cs typeface="+mn-lt"/>
              </a:rPr>
              <a:t> offloads data transfer from storage to RAM without CPU intervention, improving I/O efficiency. Modern systems use this technique for most I/O</a:t>
            </a:r>
          </a:p>
          <a:p>
            <a:pPr defTabSz="914377"/>
            <a:endParaRPr lang="en-US">
              <a:ea typeface="Calibri"/>
              <a:cs typeface="Calibri"/>
            </a:endParaRPr>
          </a:p>
          <a:p>
            <a:pPr defTabSz="914377"/>
            <a:r>
              <a:rPr lang="en-US" b="1" err="1">
                <a:ea typeface="+mn-lt"/>
                <a:cs typeface="+mn-lt"/>
              </a:rPr>
              <a:t>mmap</a:t>
            </a:r>
            <a:r>
              <a:rPr lang="en-US">
                <a:ea typeface="+mn-lt"/>
                <a:cs typeface="+mn-lt"/>
              </a:rPr>
              <a:t> is a system call that maps a file directly into the process’s virtual memory, enabling </a:t>
            </a:r>
            <a:r>
              <a:rPr lang="en-US" b="1">
                <a:ea typeface="+mn-lt"/>
                <a:cs typeface="+mn-lt"/>
              </a:rPr>
              <a:t>zero-copy</a:t>
            </a:r>
            <a:r>
              <a:rPr lang="en-US">
                <a:ea typeface="+mn-lt"/>
                <a:cs typeface="+mn-lt"/>
              </a:rPr>
              <a:t> access and eliminating the need for explicit reads.</a:t>
            </a:r>
            <a:endParaRPr lang="en-US">
              <a:ea typeface="Calibri"/>
              <a:cs typeface="Calibri"/>
            </a:endParaRPr>
          </a:p>
          <a:p>
            <a:pPr marL="285744" indent="-285744" defTabSz="914377">
              <a:buFont typeface="Arial"/>
              <a:buChar char="•"/>
            </a:pPr>
            <a:endParaRPr lang="en-US">
              <a:ea typeface="+mn-lt"/>
              <a:cs typeface="+mn-lt"/>
            </a:endParaRPr>
          </a:p>
          <a:p>
            <a:pPr defTabSz="914377"/>
            <a:r>
              <a:rPr lang="en-US" b="1">
                <a:ea typeface="+mn-lt"/>
                <a:cs typeface="+mn-lt"/>
              </a:rPr>
              <a:t>Benefits:</a:t>
            </a:r>
          </a:p>
          <a:p>
            <a:pPr marL="285744" indent="-285744" defTabSz="914377">
              <a:buFont typeface="Arial"/>
              <a:buChar char="•"/>
            </a:pPr>
            <a:r>
              <a:rPr lang="en-US">
                <a:ea typeface="+mn-lt"/>
                <a:cs typeface="+mn-lt"/>
              </a:rPr>
              <a:t>Combining </a:t>
            </a:r>
            <a:r>
              <a:rPr lang="en-US" b="1">
                <a:ea typeface="+mn-lt"/>
                <a:cs typeface="+mn-lt"/>
              </a:rPr>
              <a:t>DMA with </a:t>
            </a:r>
            <a:r>
              <a:rPr lang="en-US" b="1" err="1">
                <a:ea typeface="+mn-lt"/>
                <a:cs typeface="+mn-lt"/>
              </a:rPr>
              <a:t>mmap</a:t>
            </a:r>
            <a:r>
              <a:rPr lang="en-US">
                <a:ea typeface="+mn-lt"/>
                <a:cs typeface="+mn-lt"/>
              </a:rPr>
              <a:t> allows data to be loaded into memory and accessed by applications without additional copying or CPU cycles.</a:t>
            </a:r>
            <a:br>
              <a:rPr lang="en-US">
                <a:ea typeface="+mn-lt"/>
                <a:cs typeface="+mn-lt"/>
              </a:rPr>
            </a:br>
            <a:endParaRPr lang="en-US">
              <a:ea typeface="+mn-lt"/>
              <a:cs typeface="+mn-lt"/>
            </a:endParaRPr>
          </a:p>
          <a:p>
            <a:pPr marL="285744" indent="-285744" defTabSz="914377">
              <a:buFont typeface="Arial"/>
              <a:buChar char="•"/>
            </a:pPr>
            <a:r>
              <a:rPr lang="en-US">
                <a:ea typeface="+mn-lt"/>
                <a:cs typeface="+mn-lt"/>
              </a:rPr>
              <a:t>Memory-mapped files support </a:t>
            </a:r>
            <a:r>
              <a:rPr lang="en-US" b="1">
                <a:ea typeface="+mn-lt"/>
                <a:cs typeface="+mn-lt"/>
              </a:rPr>
              <a:t>on-demand paging</a:t>
            </a:r>
            <a:r>
              <a:rPr lang="en-US">
                <a:ea typeface="+mn-lt"/>
                <a:cs typeface="+mn-lt"/>
              </a:rPr>
              <a:t>, loading only needed portions into memory, saving resources during repeated large-file access.</a:t>
            </a:r>
            <a:br>
              <a:rPr lang="en-US">
                <a:ea typeface="+mn-lt"/>
                <a:cs typeface="+mn-lt"/>
              </a:rPr>
            </a:br>
            <a:endParaRPr lang="en-US"/>
          </a:p>
          <a:p>
            <a:pPr marL="285744" indent="-285744" defTabSz="914377">
              <a:buFont typeface="Arial"/>
              <a:buChar char="•"/>
            </a:pPr>
            <a:r>
              <a:rPr lang="en-US">
                <a:ea typeface="+mn-lt"/>
                <a:cs typeface="+mn-lt"/>
              </a:rPr>
              <a:t>In search-heavy applications, </a:t>
            </a:r>
            <a:r>
              <a:rPr lang="en-US" err="1">
                <a:ea typeface="+mn-lt"/>
                <a:cs typeface="+mn-lt"/>
              </a:rPr>
              <a:t>mmap</a:t>
            </a:r>
            <a:r>
              <a:rPr lang="en-US">
                <a:ea typeface="+mn-lt"/>
                <a:cs typeface="+mn-lt"/>
              </a:rPr>
              <a:t> allows </a:t>
            </a:r>
            <a:r>
              <a:rPr lang="en-US" b="1">
                <a:ea typeface="+mn-lt"/>
                <a:cs typeface="+mn-lt"/>
              </a:rPr>
              <a:t>efficient scanning</a:t>
            </a:r>
            <a:r>
              <a:rPr lang="en-US">
                <a:ea typeface="+mn-lt"/>
                <a:cs typeface="+mn-lt"/>
              </a:rPr>
              <a:t> of large document corpora or vector stores by accessing contiguous memory regions directly.</a:t>
            </a:r>
          </a:p>
          <a:p>
            <a:pPr defTabSz="914377"/>
            <a:endParaRPr lang="en-US" b="1">
              <a:ea typeface="Calibri"/>
              <a:cs typeface="Calibri"/>
            </a:endParaRPr>
          </a:p>
        </p:txBody>
      </p:sp>
      <p:pic>
        <p:nvPicPr>
          <p:cNvPr id="8" name="Content Placeholder 7" descr="A diagram of a computer hardware system&#10;&#10;AI-generated content may be incorrect.">
            <a:extLst>
              <a:ext uri="{FF2B5EF4-FFF2-40B4-BE49-F238E27FC236}">
                <a16:creationId xmlns:a16="http://schemas.microsoft.com/office/drawing/2014/main" id="{DDD42B3F-5784-7675-0081-728B9C53FC99}"/>
              </a:ext>
            </a:extLst>
          </p:cNvPr>
          <p:cNvPicPr>
            <a:picLocks noGrp="1" noChangeAspect="1"/>
          </p:cNvPicPr>
          <p:nvPr>
            <p:ph idx="1"/>
          </p:nvPr>
        </p:nvPicPr>
        <p:blipFill>
          <a:blip r:embed="rId2"/>
          <a:stretch>
            <a:fillRect/>
          </a:stretch>
        </p:blipFill>
        <p:spPr>
          <a:xfrm>
            <a:off x="5904232" y="2227430"/>
            <a:ext cx="2726675" cy="2766431"/>
          </a:xfrm>
          <a:prstGeom prst="rect">
            <a:avLst/>
          </a:prstGeom>
        </p:spPr>
      </p:pic>
      <p:sp>
        <p:nvSpPr>
          <p:cNvPr id="47" name="Freeform: Shape 46">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EFC382D6-BBA9-D0BD-8CC5-C795C73E36D0}"/>
              </a:ext>
            </a:extLst>
          </p:cNvPr>
          <p:cNvSpPr txBox="1"/>
          <p:nvPr/>
        </p:nvSpPr>
        <p:spPr>
          <a:xfrm>
            <a:off x="1277767" y="222610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2859009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54DDDB-34CD-3436-DABD-50C645F71B98}"/>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
            <a:ext cx="9144000" cy="2295239"/>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AA2E09-6628-6412-D537-50031EAF493F}"/>
              </a:ext>
            </a:extLst>
          </p:cNvPr>
          <p:cNvSpPr>
            <a:spLocks noGrp="1"/>
          </p:cNvSpPr>
          <p:nvPr>
            <p:ph type="title"/>
          </p:nvPr>
        </p:nvSpPr>
        <p:spPr>
          <a:xfrm>
            <a:off x="852781" y="548640"/>
            <a:ext cx="7157553" cy="1188720"/>
          </a:xfrm>
        </p:spPr>
        <p:txBody>
          <a:bodyPr>
            <a:normAutofit/>
          </a:bodyPr>
          <a:lstStyle/>
          <a:p>
            <a:r>
              <a:rPr lang="en-US">
                <a:solidFill>
                  <a:schemeClr val="tx1">
                    <a:lumMod val="85000"/>
                    <a:lumOff val="15000"/>
                  </a:schemeClr>
                </a:solidFill>
                <a:ea typeface="Calibri"/>
                <a:cs typeface="Calibri"/>
              </a:rPr>
              <a:t>Quantization</a:t>
            </a:r>
            <a:endParaRPr lang="en-US">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260F33F7-3D61-2CB5-BF8F-C07AF75F76E8}"/>
              </a:ext>
            </a:extLst>
          </p:cNvPr>
          <p:cNvSpPr>
            <a:spLocks noGrp="1"/>
          </p:cNvSpPr>
          <p:nvPr>
            <p:ph idx="1"/>
          </p:nvPr>
        </p:nvSpPr>
        <p:spPr>
          <a:xfrm>
            <a:off x="849574" y="1713024"/>
            <a:ext cx="7624539" cy="4487987"/>
          </a:xfrm>
        </p:spPr>
        <p:txBody>
          <a:bodyPr vert="horz" lIns="91440" tIns="45720" rIns="91440" bIns="45720" rtlCol="0" anchor="ctr">
            <a:normAutofit/>
          </a:bodyPr>
          <a:lstStyle/>
          <a:p>
            <a:pPr>
              <a:lnSpc>
                <a:spcPct val="90000"/>
              </a:lnSpc>
            </a:pPr>
            <a:r>
              <a:rPr lang="en-US" sz="1400" b="1">
                <a:solidFill>
                  <a:schemeClr val="tx1">
                    <a:lumMod val="85000"/>
                    <a:lumOff val="15000"/>
                  </a:schemeClr>
                </a:solidFill>
                <a:ea typeface="+mn-lt"/>
                <a:cs typeface="+mn-lt"/>
              </a:rPr>
              <a:t>What is Quantization?</a:t>
            </a:r>
            <a:endParaRPr lang="en-US" sz="1600">
              <a:solidFill>
                <a:schemeClr val="tx1">
                  <a:lumMod val="85000"/>
                  <a:lumOff val="15000"/>
                </a:schemeClr>
              </a:solidFill>
              <a:ea typeface="Calibri"/>
              <a:cs typeface="Calibri"/>
            </a:endParaRPr>
          </a:p>
          <a:p>
            <a:pPr lvl="1">
              <a:lnSpc>
                <a:spcPct val="90000"/>
              </a:lnSpc>
            </a:pPr>
            <a:r>
              <a:rPr lang="en-US" sz="1400">
                <a:solidFill>
                  <a:schemeClr val="tx1">
                    <a:lumMod val="85000"/>
                    <a:lumOff val="15000"/>
                  </a:schemeClr>
                </a:solidFill>
                <a:ea typeface="+mn-lt"/>
                <a:cs typeface="+mn-lt"/>
              </a:rPr>
              <a:t>A compression technique that reduces model weight precision (e.g., from 32-bit floats to 8/4/3-bit integers)</a:t>
            </a:r>
            <a:endParaRPr lang="en-US" sz="1400">
              <a:solidFill>
                <a:schemeClr val="tx1">
                  <a:lumMod val="85000"/>
                  <a:lumOff val="15000"/>
                </a:schemeClr>
              </a:solidFill>
            </a:endParaRPr>
          </a:p>
          <a:p>
            <a:pPr lvl="1">
              <a:lnSpc>
                <a:spcPct val="90000"/>
              </a:lnSpc>
            </a:pPr>
            <a:r>
              <a:rPr lang="en-US" sz="1400">
                <a:solidFill>
                  <a:schemeClr val="tx1">
                    <a:lumMod val="85000"/>
                    <a:lumOff val="15000"/>
                  </a:schemeClr>
                </a:solidFill>
                <a:ea typeface="+mn-lt"/>
                <a:cs typeface="+mn-lt"/>
              </a:rPr>
              <a:t>Significantly reduces memory and compute requirements for LLM inference</a:t>
            </a:r>
            <a:endParaRPr lang="en-US" sz="1400">
              <a:solidFill>
                <a:schemeClr val="tx1">
                  <a:lumMod val="85000"/>
                  <a:lumOff val="15000"/>
                </a:schemeClr>
              </a:solidFill>
            </a:endParaRPr>
          </a:p>
          <a:p>
            <a:pPr>
              <a:lnSpc>
                <a:spcPct val="90000"/>
              </a:lnSpc>
            </a:pPr>
            <a:r>
              <a:rPr lang="en-US" sz="1400" b="1">
                <a:solidFill>
                  <a:schemeClr val="tx1">
                    <a:lumMod val="85000"/>
                    <a:lumOff val="15000"/>
                  </a:schemeClr>
                </a:solidFill>
                <a:ea typeface="+mn-lt"/>
                <a:cs typeface="+mn-lt"/>
              </a:rPr>
              <a:t>Why Quantize?</a:t>
            </a:r>
            <a:endParaRPr lang="en-US" sz="1400">
              <a:solidFill>
                <a:schemeClr val="tx1">
                  <a:lumMod val="85000"/>
                  <a:lumOff val="15000"/>
                </a:schemeClr>
              </a:solidFill>
            </a:endParaRPr>
          </a:p>
          <a:p>
            <a:pPr lvl="1">
              <a:lnSpc>
                <a:spcPct val="90000"/>
              </a:lnSpc>
            </a:pPr>
            <a:r>
              <a:rPr lang="en-US" sz="1400">
                <a:solidFill>
                  <a:schemeClr val="tx1">
                    <a:lumMod val="85000"/>
                    <a:lumOff val="15000"/>
                  </a:schemeClr>
                </a:solidFill>
                <a:ea typeface="+mn-lt"/>
                <a:cs typeface="+mn-lt"/>
              </a:rPr>
              <a:t>Enables large models to run efficiently on edge devices (like MacBooks)</a:t>
            </a:r>
            <a:endParaRPr lang="en-US" sz="1400">
              <a:solidFill>
                <a:schemeClr val="tx1">
                  <a:lumMod val="85000"/>
                  <a:lumOff val="15000"/>
                </a:schemeClr>
              </a:solidFill>
            </a:endParaRPr>
          </a:p>
          <a:p>
            <a:pPr lvl="1">
              <a:lnSpc>
                <a:spcPct val="90000"/>
              </a:lnSpc>
            </a:pPr>
            <a:r>
              <a:rPr lang="en-US" sz="1400">
                <a:solidFill>
                  <a:schemeClr val="tx1">
                    <a:lumMod val="85000"/>
                    <a:lumOff val="15000"/>
                  </a:schemeClr>
                </a:solidFill>
                <a:ea typeface="+mn-lt"/>
                <a:cs typeface="+mn-lt"/>
              </a:rPr>
              <a:t>Maintains acceptable accuracy while reducing size and power usage</a:t>
            </a:r>
            <a:endParaRPr lang="en-US" sz="1400">
              <a:solidFill>
                <a:schemeClr val="tx1">
                  <a:lumMod val="85000"/>
                  <a:lumOff val="15000"/>
                </a:schemeClr>
              </a:solidFill>
            </a:endParaRPr>
          </a:p>
          <a:p>
            <a:pPr>
              <a:lnSpc>
                <a:spcPct val="90000"/>
              </a:lnSpc>
            </a:pPr>
            <a:r>
              <a:rPr lang="en-US" sz="1400" b="1">
                <a:solidFill>
                  <a:schemeClr val="tx1">
                    <a:lumMod val="85000"/>
                    <a:lumOff val="15000"/>
                  </a:schemeClr>
                </a:solidFill>
                <a:ea typeface="+mn-lt"/>
                <a:cs typeface="+mn-lt"/>
              </a:rPr>
              <a:t>Benefits for Local LLM Inference:</a:t>
            </a:r>
            <a:endParaRPr lang="en-US" sz="1400">
              <a:solidFill>
                <a:schemeClr val="tx1">
                  <a:lumMod val="85000"/>
                  <a:lumOff val="15000"/>
                </a:schemeClr>
              </a:solidFill>
            </a:endParaRPr>
          </a:p>
          <a:p>
            <a:pPr lvl="1">
              <a:lnSpc>
                <a:spcPct val="90000"/>
              </a:lnSpc>
            </a:pPr>
            <a:r>
              <a:rPr lang="en-US" sz="1400">
                <a:solidFill>
                  <a:schemeClr val="tx1">
                    <a:lumMod val="85000"/>
                    <a:lumOff val="15000"/>
                  </a:schemeClr>
                </a:solidFill>
                <a:ea typeface="+mn-lt"/>
                <a:cs typeface="+mn-lt"/>
              </a:rPr>
              <a:t>Great trade-off between speed, size, and accuracy</a:t>
            </a:r>
            <a:endParaRPr lang="en-US" sz="1400">
              <a:solidFill>
                <a:schemeClr val="tx1">
                  <a:lumMod val="85000"/>
                  <a:lumOff val="15000"/>
                </a:schemeClr>
              </a:solidFill>
            </a:endParaRPr>
          </a:p>
          <a:p>
            <a:pPr lvl="1">
              <a:lnSpc>
                <a:spcPct val="90000"/>
              </a:lnSpc>
            </a:pPr>
            <a:r>
              <a:rPr lang="en-US" sz="1400">
                <a:solidFill>
                  <a:schemeClr val="tx1">
                    <a:lumMod val="85000"/>
                    <a:lumOff val="15000"/>
                  </a:schemeClr>
                </a:solidFill>
                <a:ea typeface="+mn-lt"/>
                <a:cs typeface="+mn-lt"/>
              </a:rPr>
              <a:t>Ideal for real-time, offline NLP applications on constrained hardware</a:t>
            </a:r>
            <a:endParaRPr lang="en-US" sz="1400">
              <a:solidFill>
                <a:schemeClr val="tx1">
                  <a:lumMod val="85000"/>
                  <a:lumOff val="15000"/>
                </a:schemeClr>
              </a:solidFill>
            </a:endParaRPr>
          </a:p>
          <a:p>
            <a:pPr>
              <a:lnSpc>
                <a:spcPct val="90000"/>
              </a:lnSpc>
            </a:pPr>
            <a:endParaRPr lang="en-US" sz="1400">
              <a:solidFill>
                <a:schemeClr val="tx1">
                  <a:lumMod val="85000"/>
                  <a:lumOff val="15000"/>
                </a:schemeClr>
              </a:solidFill>
              <a:ea typeface="Calibri"/>
              <a:cs typeface="Calibri"/>
            </a:endParaRPr>
          </a:p>
        </p:txBody>
      </p:sp>
      <p:sp>
        <p:nvSpPr>
          <p:cNvPr id="23" name="Freeform: Shape 22">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8440" y="5970896"/>
            <a:ext cx="7475563"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37202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40</Slides>
  <Notes>1</Notes>
  <HiddenSlides>0</HiddenSlide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Project TLDR: Standalone Desktop Application for Question Answering and Summarization</vt:lpstr>
      <vt:lpstr>Introduction</vt:lpstr>
      <vt:lpstr>Motivations</vt:lpstr>
      <vt:lpstr>Data leakage risks with LLMs</vt:lpstr>
      <vt:lpstr>Related Work</vt:lpstr>
      <vt:lpstr>Theoretical Background</vt:lpstr>
      <vt:lpstr>Apple Silicon and The M1 SOC</vt:lpstr>
      <vt:lpstr>DMA and MMap</vt:lpstr>
      <vt:lpstr>Quantization</vt:lpstr>
      <vt:lpstr>Quantization formats in GGML</vt:lpstr>
      <vt:lpstr>LLM and Transformers</vt:lpstr>
      <vt:lpstr>Core Concepts in LLM Inference</vt:lpstr>
      <vt:lpstr>Apple Neural Engine</vt:lpstr>
      <vt:lpstr>Tinygrad Project</vt:lpstr>
      <vt:lpstr>Retrieval Augmented Generation (RAG)</vt:lpstr>
      <vt:lpstr>Embedding Phase</vt:lpstr>
      <vt:lpstr>Retrieval &amp; Generation Phase</vt:lpstr>
      <vt:lpstr>Implementation</vt:lpstr>
      <vt:lpstr>TLDR Application Modules</vt:lpstr>
      <vt:lpstr>User Interface (MacOS Application)</vt:lpstr>
      <vt:lpstr>User Interface – A Sneak Peek</vt:lpstr>
      <vt:lpstr>The RAG Backend – Module interactions</vt:lpstr>
      <vt:lpstr>The RAG Backend (C++ Static Library – lib_tldr)</vt:lpstr>
      <vt:lpstr>Vectordump files</vt:lpstr>
      <vt:lpstr>NPU Accelerator (lib-npu_accelerator)</vt:lpstr>
      <vt:lpstr>NPU accelerator workflow</vt:lpstr>
      <vt:lpstr>NPU Module Benefits</vt:lpstr>
      <vt:lpstr>Llama.cpp</vt:lpstr>
      <vt:lpstr>Database (PostgreSQL)</vt:lpstr>
      <vt:lpstr>Overall workflow </vt:lpstr>
      <vt:lpstr>Application Workflow - System Initialization</vt:lpstr>
      <vt:lpstr>Application Workflow - Index Corpus Directory</vt:lpstr>
      <vt:lpstr>Application Workflow - Perform RAG</vt:lpstr>
      <vt:lpstr>Results</vt:lpstr>
      <vt:lpstr>Findings</vt:lpstr>
      <vt:lpstr>Demonstration</vt:lpstr>
      <vt:lpstr>Results</vt:lpstr>
      <vt:lpstr>Our Contributions</vt:lpstr>
      <vt:lpstr>Limitations</vt:lpstr>
      <vt:lpstr>Future Work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revision>5</cp:revision>
  <dcterms:created xsi:type="dcterms:W3CDTF">2013-01-27T09:14:16Z</dcterms:created>
  <dcterms:modified xsi:type="dcterms:W3CDTF">2025-05-28T05:59:54Z</dcterms:modified>
  <cp:category/>
</cp:coreProperties>
</file>